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84" r:id="rId3"/>
    <p:sldId id="280" r:id="rId4"/>
    <p:sldId id="305" r:id="rId5"/>
    <p:sldId id="278" r:id="rId6"/>
    <p:sldId id="302" r:id="rId7"/>
    <p:sldId id="279" r:id="rId8"/>
    <p:sldId id="285" r:id="rId9"/>
    <p:sldId id="283" r:id="rId10"/>
    <p:sldId id="286" r:id="rId11"/>
    <p:sldId id="292" r:id="rId12"/>
    <p:sldId id="281" r:id="rId13"/>
    <p:sldId id="293" r:id="rId14"/>
    <p:sldId id="267" r:id="rId15"/>
    <p:sldId id="260" r:id="rId16"/>
    <p:sldId id="303" r:id="rId17"/>
    <p:sldId id="264" r:id="rId18"/>
    <p:sldId id="263" r:id="rId19"/>
    <p:sldId id="287" r:id="rId20"/>
    <p:sldId id="294" r:id="rId21"/>
    <p:sldId id="262" r:id="rId22"/>
    <p:sldId id="274" r:id="rId23"/>
    <p:sldId id="276" r:id="rId24"/>
    <p:sldId id="275" r:id="rId25"/>
    <p:sldId id="272" r:id="rId26"/>
    <p:sldId id="295" r:id="rId27"/>
    <p:sldId id="271" r:id="rId28"/>
    <p:sldId id="273" r:id="rId29"/>
    <p:sldId id="288" r:id="rId30"/>
    <p:sldId id="261" r:id="rId31"/>
    <p:sldId id="304" r:id="rId32"/>
    <p:sldId id="277" r:id="rId33"/>
    <p:sldId id="296" r:id="rId34"/>
    <p:sldId id="297" r:id="rId35"/>
    <p:sldId id="298" r:id="rId36"/>
    <p:sldId id="309" r:id="rId37"/>
  </p:sldIdLst>
  <p:sldSz cx="9144000" cy="6858000" type="screen4x3"/>
  <p:notesSz cx="6669088" cy="97536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6457" autoAdjust="0"/>
  </p:normalViewPr>
  <p:slideViewPr>
    <p:cSldViewPr>
      <p:cViewPr varScale="1">
        <p:scale>
          <a:sx n="90" d="100"/>
          <a:sy n="90" d="100"/>
        </p:scale>
        <p:origin x="-486"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5478E6A9-262A-42D6-AD95-3C41EA4FF0B3}" type="datetimeFigureOut">
              <a:rPr lang="nl-NL" smtClean="0"/>
              <a:t>15-12-2014</a:t>
            </a:fld>
            <a:endParaRPr lang="nl-NL"/>
          </a:p>
        </p:txBody>
      </p:sp>
      <p:sp>
        <p:nvSpPr>
          <p:cNvPr id="4" name="Footer Placeholder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76BAF869-4C7A-4B60-B54B-FB0692A41D1D}" type="slidenum">
              <a:rPr lang="nl-NL" smtClean="0"/>
              <a:t>‹#›</a:t>
            </a:fld>
            <a:endParaRPr lang="nl-NL"/>
          </a:p>
        </p:txBody>
      </p:sp>
    </p:spTree>
    <p:extLst>
      <p:ext uri="{BB962C8B-B14F-4D97-AF65-F5344CB8AC3E}">
        <p14:creationId xmlns:p14="http://schemas.microsoft.com/office/powerpoint/2010/main" val="164329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425EFD28-68BE-4966-99D9-C9B010DD1CFD}" type="datetimeFigureOut">
              <a:rPr lang="nl-NL" smtClean="0"/>
              <a:t>15-12-2014</a:t>
            </a:fld>
            <a:endParaRPr lang="nl-NL"/>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1D1A8336-5EF4-4A1E-8D63-3D5CC0F51A9D}" type="slidenum">
              <a:rPr lang="nl-NL" smtClean="0"/>
              <a:t>‹#›</a:t>
            </a:fld>
            <a:endParaRPr lang="nl-NL"/>
          </a:p>
        </p:txBody>
      </p:sp>
    </p:spTree>
    <p:extLst>
      <p:ext uri="{BB962C8B-B14F-4D97-AF65-F5344CB8AC3E}">
        <p14:creationId xmlns:p14="http://schemas.microsoft.com/office/powerpoint/2010/main" val="1749775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Bij veel slides staan wat aantekeningen.</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1</a:t>
            </a:fld>
            <a:endParaRPr lang="nl-NL"/>
          </a:p>
        </p:txBody>
      </p:sp>
    </p:spTree>
    <p:extLst>
      <p:ext uri="{BB962C8B-B14F-4D97-AF65-F5344CB8AC3E}">
        <p14:creationId xmlns:p14="http://schemas.microsoft.com/office/powerpoint/2010/main" val="2262191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Tahoma" charset="0"/>
              </a:defRPr>
            </a:lvl1pPr>
            <a:lvl2pPr marL="729503" indent="-280578" eaLnBrk="0" hangingPunct="0">
              <a:defRPr sz="2700">
                <a:solidFill>
                  <a:schemeClr val="tx1"/>
                </a:solidFill>
                <a:latin typeface="Tahoma" charset="0"/>
              </a:defRPr>
            </a:lvl2pPr>
            <a:lvl3pPr marL="1122312" indent="-224462" eaLnBrk="0" hangingPunct="0">
              <a:defRPr sz="2700">
                <a:solidFill>
                  <a:schemeClr val="tx1"/>
                </a:solidFill>
                <a:latin typeface="Tahoma" charset="0"/>
              </a:defRPr>
            </a:lvl3pPr>
            <a:lvl4pPr marL="1571236" indent="-224462" eaLnBrk="0" hangingPunct="0">
              <a:defRPr sz="2700">
                <a:solidFill>
                  <a:schemeClr val="tx1"/>
                </a:solidFill>
                <a:latin typeface="Tahoma" charset="0"/>
              </a:defRPr>
            </a:lvl4pPr>
            <a:lvl5pPr marL="2020161" indent="-224462" eaLnBrk="0" hangingPunct="0">
              <a:defRPr sz="2700">
                <a:solidFill>
                  <a:schemeClr val="tx1"/>
                </a:solidFill>
                <a:latin typeface="Tahoma" charset="0"/>
              </a:defRPr>
            </a:lvl5pPr>
            <a:lvl6pPr marL="2469086" indent="-224462" eaLnBrk="0" fontAlgn="base" hangingPunct="0">
              <a:spcBef>
                <a:spcPct val="0"/>
              </a:spcBef>
              <a:spcAft>
                <a:spcPct val="0"/>
              </a:spcAft>
              <a:defRPr sz="2700">
                <a:solidFill>
                  <a:schemeClr val="tx1"/>
                </a:solidFill>
                <a:latin typeface="Tahoma" charset="0"/>
              </a:defRPr>
            </a:lvl6pPr>
            <a:lvl7pPr marL="2918010" indent="-224462" eaLnBrk="0" fontAlgn="base" hangingPunct="0">
              <a:spcBef>
                <a:spcPct val="0"/>
              </a:spcBef>
              <a:spcAft>
                <a:spcPct val="0"/>
              </a:spcAft>
              <a:defRPr sz="2700">
                <a:solidFill>
                  <a:schemeClr val="tx1"/>
                </a:solidFill>
                <a:latin typeface="Tahoma" charset="0"/>
              </a:defRPr>
            </a:lvl7pPr>
            <a:lvl8pPr marL="3366935" indent="-224462" eaLnBrk="0" fontAlgn="base" hangingPunct="0">
              <a:spcBef>
                <a:spcPct val="0"/>
              </a:spcBef>
              <a:spcAft>
                <a:spcPct val="0"/>
              </a:spcAft>
              <a:defRPr sz="2700">
                <a:solidFill>
                  <a:schemeClr val="tx1"/>
                </a:solidFill>
                <a:latin typeface="Tahoma" charset="0"/>
              </a:defRPr>
            </a:lvl8pPr>
            <a:lvl9pPr marL="3815860" indent="-224462" eaLnBrk="0" fontAlgn="base" hangingPunct="0">
              <a:spcBef>
                <a:spcPct val="0"/>
              </a:spcBef>
              <a:spcAft>
                <a:spcPct val="0"/>
              </a:spcAft>
              <a:defRPr sz="2700">
                <a:solidFill>
                  <a:schemeClr val="tx1"/>
                </a:solidFill>
                <a:latin typeface="Tahoma" charset="0"/>
              </a:defRPr>
            </a:lvl9pPr>
          </a:lstStyle>
          <a:p>
            <a:pPr eaLnBrk="1" hangingPunct="1"/>
            <a:fld id="{73A9A318-5D4D-41C2-ACDB-2A7B2902E612}" type="slidenum">
              <a:rPr lang="en-US" sz="1200" smtClean="0">
                <a:latin typeface="Arial" charset="0"/>
              </a:rPr>
              <a:pPr eaLnBrk="1" hangingPunct="1"/>
              <a:t>11</a:t>
            </a:fld>
            <a:endParaRPr lang="en-US" sz="1200" dirty="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t>Groep</a:t>
            </a:r>
            <a:r>
              <a:rPr lang="en-US" dirty="0" smtClean="0"/>
              <a:t> 7&amp;8 </a:t>
            </a:r>
            <a:r>
              <a:rPr lang="en-US" dirty="0" err="1" smtClean="0"/>
              <a:t>leerlingen</a:t>
            </a:r>
            <a:r>
              <a:rPr lang="en-US" baseline="0" dirty="0" smtClean="0"/>
              <a:t> </a:t>
            </a:r>
            <a:r>
              <a:rPr lang="en-US" baseline="0" dirty="0" err="1" smtClean="0"/>
              <a:t>redeneren</a:t>
            </a:r>
            <a:r>
              <a:rPr lang="en-US" baseline="0" dirty="0" smtClean="0"/>
              <a:t> over </a:t>
            </a:r>
            <a:r>
              <a:rPr lang="en-US" baseline="0" dirty="0" err="1" smtClean="0"/>
              <a:t>een</a:t>
            </a:r>
            <a:r>
              <a:rPr lang="en-US" baseline="0" dirty="0" smtClean="0"/>
              <a:t> cartoon. </a:t>
            </a:r>
            <a:r>
              <a:rPr lang="en-US" baseline="0" dirty="0" err="1" smtClean="0"/>
              <a:t>Dit</a:t>
            </a:r>
            <a:r>
              <a:rPr lang="en-US" baseline="0" dirty="0" smtClean="0"/>
              <a:t> is het </a:t>
            </a:r>
            <a:r>
              <a:rPr lang="en-US" baseline="0" dirty="0" err="1" smtClean="0"/>
              <a:t>soort</a:t>
            </a:r>
            <a:r>
              <a:rPr lang="en-US" baseline="0" dirty="0" smtClean="0"/>
              <a:t> </a:t>
            </a:r>
            <a:r>
              <a:rPr lang="en-US" baseline="0" dirty="0" err="1" smtClean="0"/>
              <a:t>redeneren</a:t>
            </a:r>
            <a:r>
              <a:rPr lang="en-US" baseline="0" dirty="0" smtClean="0"/>
              <a:t> </a:t>
            </a:r>
            <a:r>
              <a:rPr lang="en-US" baseline="0" dirty="0" err="1" smtClean="0"/>
              <a:t>dat</a:t>
            </a:r>
            <a:r>
              <a:rPr lang="en-US" baseline="0" dirty="0" smtClean="0"/>
              <a:t> </a:t>
            </a:r>
            <a:r>
              <a:rPr lang="en-US" baseline="0" dirty="0" err="1" smtClean="0"/>
              <a:t>ik</a:t>
            </a:r>
            <a:r>
              <a:rPr lang="en-US" baseline="0" dirty="0" smtClean="0"/>
              <a:t> </a:t>
            </a:r>
            <a:r>
              <a:rPr lang="en-US" baseline="0" dirty="0" err="1" smtClean="0"/>
              <a:t>graag</a:t>
            </a:r>
            <a:r>
              <a:rPr lang="en-US" baseline="0" dirty="0" smtClean="0"/>
              <a:t> </a:t>
            </a:r>
            <a:r>
              <a:rPr lang="en-US" baseline="0" dirty="0" err="1" smtClean="0"/>
              <a:t>wil</a:t>
            </a:r>
            <a:r>
              <a:rPr lang="en-US" baseline="0" dirty="0" smtClean="0"/>
              <a:t> </a:t>
            </a:r>
            <a:r>
              <a:rPr lang="en-US" baseline="0" dirty="0" err="1" smtClean="0"/>
              <a:t>stimuleren</a:t>
            </a:r>
            <a:r>
              <a:rPr lang="en-US" baseline="0" dirty="0" smtClean="0"/>
              <a:t>. </a:t>
            </a:r>
            <a:r>
              <a:rPr lang="en-US" baseline="0" dirty="0" err="1" smtClean="0"/>
              <a:t>Natuurlijk</a:t>
            </a:r>
            <a:r>
              <a:rPr lang="en-US" baseline="0" dirty="0" smtClean="0"/>
              <a:t> </a:t>
            </a:r>
            <a:r>
              <a:rPr lang="en-US" baseline="0" dirty="0" err="1" smtClean="0"/>
              <a:t>werd</a:t>
            </a:r>
            <a:r>
              <a:rPr lang="en-US" baseline="0" dirty="0" smtClean="0"/>
              <a:t> het </a:t>
            </a:r>
            <a:r>
              <a:rPr lang="en-US" baseline="0" dirty="0" err="1" smtClean="0"/>
              <a:t>gevolgd</a:t>
            </a:r>
            <a:r>
              <a:rPr lang="en-US" baseline="0" dirty="0" smtClean="0"/>
              <a:t> door </a:t>
            </a:r>
            <a:r>
              <a:rPr lang="en-US" baseline="0" dirty="0" err="1" smtClean="0"/>
              <a:t>experimenten</a:t>
            </a:r>
            <a:r>
              <a:rPr lang="en-US" baseline="0" dirty="0" smtClean="0"/>
              <a:t>/</a:t>
            </a:r>
            <a:r>
              <a:rPr lang="en-US" baseline="0" dirty="0" err="1" smtClean="0"/>
              <a:t>onderzoekjes</a:t>
            </a:r>
            <a:r>
              <a:rPr lang="en-US" baseline="0" dirty="0" smtClean="0"/>
              <a:t> om de diverse </a:t>
            </a:r>
            <a:r>
              <a:rPr lang="en-US" baseline="0" dirty="0" err="1" smtClean="0"/>
              <a:t>veronderstellingen</a:t>
            </a:r>
            <a:r>
              <a:rPr lang="en-US" baseline="0" dirty="0" smtClean="0"/>
              <a:t> </a:t>
            </a:r>
            <a:r>
              <a:rPr lang="en-US" baseline="0" dirty="0" err="1" smtClean="0"/>
              <a:t>experimenteel</a:t>
            </a:r>
            <a:r>
              <a:rPr lang="en-US" baseline="0" dirty="0" smtClean="0"/>
              <a:t> </a:t>
            </a:r>
            <a:r>
              <a:rPr lang="en-US" baseline="0" dirty="0" err="1" smtClean="0"/>
              <a:t>te</a:t>
            </a:r>
            <a:r>
              <a:rPr lang="en-US" baseline="0" dirty="0" smtClean="0"/>
              <a:t> </a:t>
            </a:r>
            <a:r>
              <a:rPr lang="en-US" baseline="0" dirty="0" err="1" smtClean="0"/>
              <a:t>toetsen</a:t>
            </a:r>
            <a:r>
              <a:rPr lang="en-US" baseline="0" dirty="0" smtClean="0"/>
              <a:t>. </a:t>
            </a:r>
            <a:r>
              <a:rPr lang="en-US" baseline="0" dirty="0" err="1" smtClean="0"/>
              <a:t>Dit</a:t>
            </a:r>
            <a:r>
              <a:rPr lang="en-US" baseline="0" dirty="0" smtClean="0"/>
              <a:t> </a:t>
            </a:r>
            <a:r>
              <a:rPr lang="en-US" baseline="0" dirty="0" err="1" smtClean="0"/>
              <a:t>zijn</a:t>
            </a:r>
            <a:r>
              <a:rPr lang="en-US" baseline="0" dirty="0" smtClean="0"/>
              <a:t> </a:t>
            </a:r>
            <a:r>
              <a:rPr lang="en-US" baseline="0" dirty="0" err="1" smtClean="0"/>
              <a:t>leerlingen</a:t>
            </a:r>
            <a:r>
              <a:rPr lang="en-US" baseline="0" dirty="0" smtClean="0"/>
              <a:t> </a:t>
            </a:r>
            <a:r>
              <a:rPr lang="en-US" baseline="0" dirty="0" err="1" smtClean="0"/>
              <a:t>uit</a:t>
            </a:r>
            <a:r>
              <a:rPr lang="en-US" baseline="0" dirty="0" smtClean="0"/>
              <a:t> de plus </a:t>
            </a:r>
            <a:r>
              <a:rPr lang="en-US" baseline="0" dirty="0" err="1" smtClean="0"/>
              <a:t>groep</a:t>
            </a:r>
            <a:r>
              <a:rPr lang="en-US" baseline="0" dirty="0" smtClean="0"/>
              <a:t> die al </a:t>
            </a:r>
            <a:r>
              <a:rPr lang="en-US" baseline="0" dirty="0" err="1" smtClean="0"/>
              <a:t>een</a:t>
            </a:r>
            <a:r>
              <a:rPr lang="en-US" baseline="0" dirty="0" smtClean="0"/>
              <a:t> </a:t>
            </a:r>
            <a:r>
              <a:rPr lang="en-US" baseline="0" dirty="0" err="1" smtClean="0"/>
              <a:t>tijd</a:t>
            </a:r>
            <a:r>
              <a:rPr lang="en-US" baseline="0" dirty="0" smtClean="0"/>
              <a:t> </a:t>
            </a:r>
            <a:r>
              <a:rPr lang="en-US" baseline="0" dirty="0" err="1" smtClean="0"/>
              <a:t>wat</a:t>
            </a:r>
            <a:r>
              <a:rPr lang="en-US" baseline="0" dirty="0" smtClean="0"/>
              <a:t> extra </a:t>
            </a:r>
            <a:r>
              <a:rPr lang="en-US" baseline="0" dirty="0" err="1" smtClean="0"/>
              <a:t>Wetenschap</a:t>
            </a:r>
            <a:r>
              <a:rPr lang="en-US" baseline="0" dirty="0" smtClean="0"/>
              <a:t> </a:t>
            </a:r>
            <a:r>
              <a:rPr lang="en-US" baseline="0" dirty="0" err="1" smtClean="0"/>
              <a:t>en</a:t>
            </a:r>
            <a:r>
              <a:rPr lang="en-US" baseline="0" dirty="0" smtClean="0"/>
              <a:t> </a:t>
            </a:r>
            <a:r>
              <a:rPr lang="en-US" baseline="0" dirty="0" err="1" smtClean="0"/>
              <a:t>Techniek</a:t>
            </a:r>
            <a:r>
              <a:rPr lang="en-US" baseline="0" dirty="0" smtClean="0"/>
              <a:t> </a:t>
            </a:r>
            <a:r>
              <a:rPr lang="en-US" baseline="0" dirty="0" err="1" smtClean="0"/>
              <a:t>hebben</a:t>
            </a:r>
            <a:r>
              <a:rPr lang="en-US" baseline="0" dirty="0" smtClean="0"/>
              <a:t> </a:t>
            </a:r>
            <a:r>
              <a:rPr lang="en-US" baseline="0" dirty="0" err="1" smtClean="0"/>
              <a:t>gehad</a:t>
            </a:r>
            <a:r>
              <a:rPr lang="en-US" baseline="0" dirty="0" smtClean="0"/>
              <a:t>. DE FILM VAN DE DISCUSSIE VAN GROEP 7 &amp; 8 KINDEREN IS NIET OPGENOMEN IN DIT VERSLAG WANT DE FILM MAG NIET PUBLIEK VERSPREID WORDEN.</a:t>
            </a:r>
            <a:endParaRPr lang="en-US" dirty="0" smtClean="0"/>
          </a:p>
        </p:txBody>
      </p:sp>
    </p:spTree>
    <p:extLst>
      <p:ext uri="{BB962C8B-B14F-4D97-AF65-F5344CB8AC3E}">
        <p14:creationId xmlns:p14="http://schemas.microsoft.com/office/powerpoint/2010/main" val="196012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Ga eens na in de eigen les, hoeveel % van de tijd praten leerlingen met elkaar natuurkunde? Wordt er dan ook echt geredeneerd? De concept</a:t>
            </a:r>
            <a:r>
              <a:rPr lang="nl-NL" baseline="0" dirty="0" smtClean="0"/>
              <a:t> cartoons zijn daar zeer geschikt voor. Denk ook aan de Next Time </a:t>
            </a:r>
            <a:r>
              <a:rPr lang="nl-NL" baseline="0" dirty="0" err="1" smtClean="0"/>
              <a:t>Questions</a:t>
            </a:r>
            <a:r>
              <a:rPr lang="nl-NL" baseline="0" dirty="0" smtClean="0"/>
              <a:t> van Paul Hewitt, elke maand in The </a:t>
            </a:r>
            <a:r>
              <a:rPr lang="nl-NL" baseline="0" dirty="0" err="1" smtClean="0"/>
              <a:t>Physics</a:t>
            </a:r>
            <a:r>
              <a:rPr lang="nl-NL" baseline="0" dirty="0" smtClean="0"/>
              <a:t> Teacher en gratis op http://www.arborsci.com/next-time-</a:t>
            </a:r>
            <a:r>
              <a:rPr lang="nl-NL" baseline="0" dirty="0" err="1" smtClean="0"/>
              <a:t>questions</a:t>
            </a:r>
            <a:r>
              <a:rPr lang="nl-NL" baseline="0" dirty="0" smtClean="0"/>
              <a:t>. </a:t>
            </a:r>
            <a:endParaRPr lang="nl-NL" dirty="0" smtClean="0"/>
          </a:p>
          <a:p>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12</a:t>
            </a:fld>
            <a:endParaRPr lang="nl-NL"/>
          </a:p>
        </p:txBody>
      </p:sp>
    </p:spTree>
    <p:extLst>
      <p:ext uri="{BB962C8B-B14F-4D97-AF65-F5344CB8AC3E}">
        <p14:creationId xmlns:p14="http://schemas.microsoft.com/office/powerpoint/2010/main" val="10111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welke mate wordt ons denken beïnvloed door taal? Misschien is die invloed toch maar beperkt want we kunnen ook denken in beelden en allerlei andere representaties.</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14</a:t>
            </a:fld>
            <a:endParaRPr lang="nl-NL"/>
          </a:p>
        </p:txBody>
      </p:sp>
    </p:spTree>
    <p:extLst>
      <p:ext uri="{BB962C8B-B14F-4D97-AF65-F5344CB8AC3E}">
        <p14:creationId xmlns:p14="http://schemas.microsoft.com/office/powerpoint/2010/main" val="205398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Natuurkunde </a:t>
            </a:r>
            <a:r>
              <a:rPr lang="nl-NL" dirty="0" err="1" smtClean="0"/>
              <a:t>pre-concepties</a:t>
            </a:r>
            <a:r>
              <a:rPr lang="nl-NL" dirty="0" smtClean="0"/>
              <a:t>/misconcepties m.b.t. schoolnatuurkunde zijn universeel. </a:t>
            </a:r>
            <a:r>
              <a:rPr lang="nl-NL" dirty="0" err="1" smtClean="0"/>
              <a:t>Aristoteliaans</a:t>
            </a:r>
            <a:r>
              <a:rPr lang="nl-NL" baseline="0" dirty="0" smtClean="0"/>
              <a:t> denken over mechanica komt voor in alle culturen en taalgebieden. Dat is aan de ene kant erg verrassend, je zou verwachten dat taal en cultuur een grote invloed heeft op de vorming van begrip. Aan de andere kant kunnen juist de natuurkundige verschijnselen en ervaringen zelf een grote invloed hebben en die is overal in de wereld tamelijk gelijk. Wel is het dan verrassend dat de gevormde preconcepties strijdig kunnen zijn met de verschijnselen, bv vallen grote stenen sneller dan kleine? Zie </a:t>
            </a:r>
            <a:r>
              <a:rPr lang="nl-NL" sz="1200" kern="1200" dirty="0" smtClean="0">
                <a:solidFill>
                  <a:schemeClr val="tx1"/>
                </a:solidFill>
                <a:effectLst/>
                <a:latin typeface="+mn-lt"/>
                <a:ea typeface="+mn-ea"/>
                <a:cs typeface="+mn-cs"/>
              </a:rPr>
              <a:t>Thijs, G.D., Berg, E. van den (1995). </a:t>
            </a:r>
            <a:r>
              <a:rPr lang="en-US" sz="1200" kern="1200" dirty="0" smtClean="0">
                <a:solidFill>
                  <a:schemeClr val="tx1"/>
                </a:solidFill>
                <a:effectLst/>
                <a:latin typeface="+mn-lt"/>
                <a:ea typeface="+mn-ea"/>
                <a:cs typeface="+mn-cs"/>
              </a:rPr>
              <a:t>Cultural factors in the origin and remediation of alternative conceptions in physics. </a:t>
            </a:r>
            <a:r>
              <a:rPr lang="en-US" sz="1200" i="1" kern="1200" dirty="0" smtClean="0">
                <a:solidFill>
                  <a:schemeClr val="tx1"/>
                </a:solidFill>
                <a:effectLst/>
                <a:latin typeface="+mn-lt"/>
                <a:ea typeface="+mn-ea"/>
                <a:cs typeface="+mn-cs"/>
              </a:rPr>
              <a:t>Science and Education</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 317-347. Maar </a:t>
            </a:r>
            <a:r>
              <a:rPr lang="en-US" sz="1200" kern="1200" dirty="0" err="1" smtClean="0">
                <a:solidFill>
                  <a:schemeClr val="tx1"/>
                </a:solidFill>
                <a:effectLst/>
                <a:latin typeface="+mn-lt"/>
                <a:ea typeface="+mn-ea"/>
                <a:cs typeface="+mn-cs"/>
              </a:rPr>
              <a:t>cultuur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taal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spelen</a:t>
            </a:r>
            <a:r>
              <a:rPr lang="en-US" sz="1200" kern="1200" dirty="0" smtClean="0">
                <a:solidFill>
                  <a:schemeClr val="tx1"/>
                </a:solidFill>
                <a:effectLst/>
                <a:latin typeface="+mn-lt"/>
                <a:ea typeface="+mn-ea"/>
                <a:cs typeface="+mn-cs"/>
              </a:rPr>
              <a:t> in het </a:t>
            </a:r>
            <a:r>
              <a:rPr lang="en-US" sz="1200" kern="1200" dirty="0" err="1" smtClean="0">
                <a:solidFill>
                  <a:schemeClr val="tx1"/>
                </a:solidFill>
                <a:effectLst/>
                <a:latin typeface="+mn-lt"/>
                <a:ea typeface="+mn-ea"/>
                <a:cs typeface="+mn-cs"/>
              </a:rPr>
              <a:t>leerproces</a:t>
            </a:r>
            <a:r>
              <a:rPr lang="en-US" sz="1200" kern="1200" dirty="0" smtClean="0">
                <a:solidFill>
                  <a:schemeClr val="tx1"/>
                </a:solidFill>
                <a:effectLst/>
                <a:latin typeface="+mn-lt"/>
                <a:ea typeface="+mn-ea"/>
                <a:cs typeface="+mn-cs"/>
              </a:rPr>
              <a:t> op school </a:t>
            </a:r>
            <a:r>
              <a:rPr lang="en-US" sz="1200" kern="1200" dirty="0" err="1" smtClean="0">
                <a:solidFill>
                  <a:schemeClr val="tx1"/>
                </a:solidFill>
                <a:effectLst/>
                <a:latin typeface="+mn-lt"/>
                <a:ea typeface="+mn-ea"/>
                <a:cs typeface="+mn-cs"/>
              </a:rPr>
              <a:t>wel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grote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rol</a:t>
            </a:r>
            <a:r>
              <a:rPr lang="en-US" sz="1200" kern="1200" dirty="0" smtClean="0">
                <a:solidFill>
                  <a:schemeClr val="tx1"/>
                </a:solidFill>
                <a:effectLst/>
                <a:latin typeface="+mn-lt"/>
                <a:ea typeface="+mn-ea"/>
                <a:cs typeface="+mn-cs"/>
              </a:rPr>
              <a:t>.</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15</a:t>
            </a:fld>
            <a:endParaRPr lang="nl-NL"/>
          </a:p>
        </p:txBody>
      </p:sp>
    </p:spTree>
    <p:extLst>
      <p:ext uri="{BB962C8B-B14F-4D97-AF65-F5344CB8AC3E}">
        <p14:creationId xmlns:p14="http://schemas.microsoft.com/office/powerpoint/2010/main" val="2296374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de wetenschap</a:t>
            </a:r>
            <a:r>
              <a:rPr lang="nl-NL" baseline="0" dirty="0" smtClean="0"/>
              <a:t> hebben we het vaak over puur beschrijvende en objectieve taal, maar in de geschiedenis van de wetenschap blijkt dat sterk beeldende taal en analogieën en metaforen heel belangrijk zijn in de ontwikkeling van krachtige ideeën. Zie hierboven ook de ideeën van Faraday.</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16</a:t>
            </a:fld>
            <a:endParaRPr lang="nl-NL"/>
          </a:p>
        </p:txBody>
      </p:sp>
    </p:spTree>
    <p:extLst>
      <p:ext uri="{BB962C8B-B14F-4D97-AF65-F5344CB8AC3E}">
        <p14:creationId xmlns:p14="http://schemas.microsoft.com/office/powerpoint/2010/main" val="2838578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Taal is niet puur descriptief, taal interpreteert,</a:t>
            </a:r>
            <a:r>
              <a:rPr lang="nl-NL" baseline="0" dirty="0" smtClean="0"/>
              <a:t> bv door het gebruik van metafoor, door terminologie (warmte capaciteit), door zinnen als “warmte gaat van objecten met een hogere temperatuur naar objecten met een lagere temperatuur” kan de indruk worden gewekt dat warmte een substantie is: caloric fluid.</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17</a:t>
            </a:fld>
            <a:endParaRPr lang="nl-NL"/>
          </a:p>
        </p:txBody>
      </p:sp>
    </p:spTree>
    <p:extLst>
      <p:ext uri="{BB962C8B-B14F-4D97-AF65-F5344CB8AC3E}">
        <p14:creationId xmlns:p14="http://schemas.microsoft.com/office/powerpoint/2010/main" val="2011220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D.T. Brookes (2006). The Role of language in learning physics. PhD thesis, Rutgers University.</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18</a:t>
            </a:fld>
            <a:endParaRPr lang="nl-NL"/>
          </a:p>
        </p:txBody>
      </p:sp>
    </p:spTree>
    <p:extLst>
      <p:ext uri="{BB962C8B-B14F-4D97-AF65-F5344CB8AC3E}">
        <p14:creationId xmlns:p14="http://schemas.microsoft.com/office/powerpoint/2010/main" val="1194127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Brookes heeft in drie populaire natuurkundeboeken (VS) voor Science and Engineering alle</a:t>
            </a:r>
            <a:r>
              <a:rPr lang="nl-NL" baseline="0" dirty="0" smtClean="0"/>
              <a:t> zinnen over “warmte” geanalyseerd. Veel zinnen suggereren toch sterk  en waarschijnlijk onbedoeld warmte als een substantie.</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19</a:t>
            </a:fld>
            <a:endParaRPr lang="nl-NL"/>
          </a:p>
        </p:txBody>
      </p:sp>
    </p:spTree>
    <p:extLst>
      <p:ext uri="{BB962C8B-B14F-4D97-AF65-F5344CB8AC3E}">
        <p14:creationId xmlns:p14="http://schemas.microsoft.com/office/powerpoint/2010/main" val="40272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Er zijn o.a. talige, visuele,</a:t>
            </a:r>
            <a:r>
              <a:rPr lang="nl-NL" baseline="0" dirty="0" smtClean="0"/>
              <a:t> en wiskundige representaties.</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21</a:t>
            </a:fld>
            <a:endParaRPr lang="nl-NL"/>
          </a:p>
        </p:txBody>
      </p:sp>
    </p:spTree>
    <p:extLst>
      <p:ext uri="{BB962C8B-B14F-4D97-AF65-F5344CB8AC3E}">
        <p14:creationId xmlns:p14="http://schemas.microsoft.com/office/powerpoint/2010/main" val="3367608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Drie representaties waaronder</a:t>
            </a:r>
            <a:r>
              <a:rPr lang="nl-NL" baseline="0" dirty="0" smtClean="0"/>
              <a:t> een echte met kabels, altijd een beetje chaotisch, een schakeling representatie, en PhET die niet alleen de schakeling laat zien, maar tegelijk een model voor de werking ervan. Het verschil op de Ampèremeters links boven zal komen door verschil in </a:t>
            </a:r>
            <a:r>
              <a:rPr lang="nl-NL" baseline="0" dirty="0" err="1" smtClean="0"/>
              <a:t>calibratie</a:t>
            </a:r>
            <a:r>
              <a:rPr lang="nl-NL" baseline="0" dirty="0" smtClean="0"/>
              <a:t>. Zie hoe je een theorie nodig hebt om observaties te interpreteren? Een leerling zou kunnen denken dat het verschil op de meters de validiteit van het consumptiestroom model onderschrijft……</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22</a:t>
            </a:fld>
            <a:endParaRPr lang="nl-NL"/>
          </a:p>
        </p:txBody>
      </p:sp>
    </p:spTree>
    <p:extLst>
      <p:ext uri="{BB962C8B-B14F-4D97-AF65-F5344CB8AC3E}">
        <p14:creationId xmlns:p14="http://schemas.microsoft.com/office/powerpoint/2010/main" val="240107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Een typische zin uit een natuurkundeboek kan</a:t>
            </a:r>
            <a:r>
              <a:rPr lang="nl-NL" baseline="0" dirty="0" smtClean="0"/>
              <a:t> al veel problemen veroorzaken. Het zijn niet alleen de woorden, bij elk woord hoort een </a:t>
            </a:r>
            <a:r>
              <a:rPr lang="nl-NL" baseline="0" dirty="0" err="1" smtClean="0"/>
              <a:t>beeeld</a:t>
            </a:r>
            <a:r>
              <a:rPr lang="nl-NL" baseline="0" dirty="0" smtClean="0"/>
              <a:t>. Woorden als planetenbaan (</a:t>
            </a:r>
            <a:r>
              <a:rPr lang="nl-NL" baseline="0" dirty="0" err="1" smtClean="0"/>
              <a:t>orbit</a:t>
            </a:r>
            <a:r>
              <a:rPr lang="nl-NL" baseline="0" dirty="0" smtClean="0"/>
              <a:t>), planeet, en elliptisch hebben geen betekenis zonder een ruimtelijk plaatje erbij. </a:t>
            </a:r>
            <a:r>
              <a:rPr lang="nl-NL" dirty="0" smtClean="0"/>
              <a:t>Natuurkunde vereist behoorlijk wat technisch vocabulair en voorstellingsvermogen. Bron: Osborne, J., Dillon, J. (2010). Good</a:t>
            </a:r>
            <a:r>
              <a:rPr lang="nl-NL" baseline="0" dirty="0" smtClean="0"/>
              <a:t> Practice in Science Teaching, What Research has to say. McGraw-Hill/Open University Press,, p137.</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3</a:t>
            </a:fld>
            <a:endParaRPr lang="nl-NL"/>
          </a:p>
        </p:txBody>
      </p:sp>
    </p:spTree>
    <p:extLst>
      <p:ext uri="{BB962C8B-B14F-4D97-AF65-F5344CB8AC3E}">
        <p14:creationId xmlns:p14="http://schemas.microsoft.com/office/powerpoint/2010/main" val="3576228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Jaren geleden ontwikkeld door een Leidse student Duynstee.</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23</a:t>
            </a:fld>
            <a:endParaRPr lang="nl-NL"/>
          </a:p>
        </p:txBody>
      </p:sp>
    </p:spTree>
    <p:extLst>
      <p:ext uri="{BB962C8B-B14F-4D97-AF65-F5344CB8AC3E}">
        <p14:creationId xmlns:p14="http://schemas.microsoft.com/office/powerpoint/2010/main" val="2785809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Sommige representaties zijn puur descriptief zoals een schakelschema. Andere plaatjes hebben elementen van verklaringen zoals het kabouters (elektronen) met rugzakjes (energie) linksboven, of de bewegende deeltjes van de PhET simulatie, of de deeltjes met pomp</a:t>
            </a:r>
            <a:r>
              <a:rPr lang="nl-NL" baseline="0" dirty="0" smtClean="0"/>
              <a:t> rechtsboven. Rechtsonder: geen verklaring maar een aardige methode voor rekenen met schakelingen zie NVOX november 2012.</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24</a:t>
            </a:fld>
            <a:endParaRPr lang="nl-NL"/>
          </a:p>
        </p:txBody>
      </p:sp>
    </p:spTree>
    <p:extLst>
      <p:ext uri="{BB962C8B-B14F-4D97-AF65-F5344CB8AC3E}">
        <p14:creationId xmlns:p14="http://schemas.microsoft.com/office/powerpoint/2010/main" val="4166984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Oefeningen</a:t>
            </a:r>
            <a:r>
              <a:rPr lang="nl-NL" baseline="0" dirty="0" smtClean="0"/>
              <a:t> van Irena Dvorakova (Praag) voor 12-jarigen, een schakeldiagram en een waarheidstabel. Voor een uitgebreidere beschrijving van de lessenserie: Zie </a:t>
            </a:r>
            <a:r>
              <a:rPr lang="nl-NL" sz="1200" kern="1200" dirty="0" smtClean="0">
                <a:solidFill>
                  <a:schemeClr val="tx1"/>
                </a:solidFill>
                <a:effectLst/>
                <a:latin typeface="+mn-lt"/>
                <a:ea typeface="+mn-ea"/>
                <a:cs typeface="+mn-cs"/>
              </a:rPr>
              <a:t>Berg, E. van den, </a:t>
            </a:r>
            <a:r>
              <a:rPr lang="nl-NL" sz="1200" kern="1200" dirty="0" err="1" smtClean="0">
                <a:solidFill>
                  <a:schemeClr val="tx1"/>
                </a:solidFill>
                <a:effectLst/>
                <a:latin typeface="+mn-lt"/>
                <a:ea typeface="+mn-ea"/>
                <a:cs typeface="+mn-cs"/>
              </a:rPr>
              <a:t>Dvorakova</a:t>
            </a:r>
            <a:r>
              <a:rPr lang="nl-NL" sz="1200" kern="1200" dirty="0" smtClean="0">
                <a:solidFill>
                  <a:schemeClr val="tx1"/>
                </a:solidFill>
                <a:effectLst/>
                <a:latin typeface="+mn-lt"/>
                <a:ea typeface="+mn-ea"/>
                <a:cs typeface="+mn-cs"/>
              </a:rPr>
              <a:t>, I. (2013). Elektrische schakelingen voor kinderen in groep 8 in Praag! </a:t>
            </a:r>
            <a:r>
              <a:rPr lang="nl-NL" sz="1200" i="1" kern="1200" dirty="0" smtClean="0">
                <a:solidFill>
                  <a:schemeClr val="tx1"/>
                </a:solidFill>
                <a:effectLst/>
                <a:latin typeface="+mn-lt"/>
                <a:ea typeface="+mn-ea"/>
                <a:cs typeface="+mn-cs"/>
              </a:rPr>
              <a:t>NVOX</a:t>
            </a:r>
            <a:r>
              <a:rPr lang="nl-NL" sz="1200" kern="1200" dirty="0" smtClean="0">
                <a:solidFill>
                  <a:schemeClr val="tx1"/>
                </a:solidFill>
                <a:effectLst/>
                <a:latin typeface="+mn-lt"/>
                <a:ea typeface="+mn-ea"/>
                <a:cs typeface="+mn-cs"/>
              </a:rPr>
              <a:t>, 38(9), 428-429.</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25</a:t>
            </a:fld>
            <a:endParaRPr lang="nl-NL"/>
          </a:p>
        </p:txBody>
      </p:sp>
    </p:spTree>
    <p:extLst>
      <p:ext uri="{BB962C8B-B14F-4D97-AF65-F5344CB8AC3E}">
        <p14:creationId xmlns:p14="http://schemas.microsoft.com/office/powerpoint/2010/main" val="2611748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Oefeningen</a:t>
            </a:r>
            <a:r>
              <a:rPr lang="nl-NL" baseline="0" dirty="0" smtClean="0"/>
              <a:t> van Irena Dvorakova (Praag) voor 12-jarigen, een schakeldiagram en een waarheidstabel. Zie een opbouw van een lessenserie in </a:t>
            </a:r>
            <a:r>
              <a:rPr lang="nl-NL" sz="1200" kern="1200" dirty="0" smtClean="0">
                <a:solidFill>
                  <a:schemeClr val="tx1"/>
                </a:solidFill>
                <a:effectLst/>
                <a:latin typeface="+mn-lt"/>
                <a:ea typeface="+mn-ea"/>
                <a:cs typeface="+mn-cs"/>
              </a:rPr>
              <a:t>Berg, E. van den, </a:t>
            </a:r>
            <a:r>
              <a:rPr lang="nl-NL" sz="1200" kern="1200" dirty="0" err="1" smtClean="0">
                <a:solidFill>
                  <a:schemeClr val="tx1"/>
                </a:solidFill>
                <a:effectLst/>
                <a:latin typeface="+mn-lt"/>
                <a:ea typeface="+mn-ea"/>
                <a:cs typeface="+mn-cs"/>
              </a:rPr>
              <a:t>Dvorakova</a:t>
            </a:r>
            <a:r>
              <a:rPr lang="nl-NL" sz="1200" kern="1200" dirty="0" smtClean="0">
                <a:solidFill>
                  <a:schemeClr val="tx1"/>
                </a:solidFill>
                <a:effectLst/>
                <a:latin typeface="+mn-lt"/>
                <a:ea typeface="+mn-ea"/>
                <a:cs typeface="+mn-cs"/>
              </a:rPr>
              <a:t>, I. (2013). Elektrische schakelingen voor kinderen in groep 8 in Praag! </a:t>
            </a:r>
            <a:r>
              <a:rPr lang="nl-NL" sz="1200" i="1" kern="1200" dirty="0" smtClean="0">
                <a:solidFill>
                  <a:schemeClr val="tx1"/>
                </a:solidFill>
                <a:effectLst/>
                <a:latin typeface="+mn-lt"/>
                <a:ea typeface="+mn-ea"/>
                <a:cs typeface="+mn-cs"/>
              </a:rPr>
              <a:t>NVOX</a:t>
            </a:r>
            <a:r>
              <a:rPr lang="nl-NL" sz="1200" kern="1200" dirty="0" smtClean="0">
                <a:solidFill>
                  <a:schemeClr val="tx1"/>
                </a:solidFill>
                <a:effectLst/>
                <a:latin typeface="+mn-lt"/>
                <a:ea typeface="+mn-ea"/>
                <a:cs typeface="+mn-cs"/>
              </a:rPr>
              <a:t>, 38(9), 428-429. N.B. De gehele lessenserie</a:t>
            </a:r>
            <a:r>
              <a:rPr lang="nl-NL" sz="1200" kern="1200" baseline="0" dirty="0" smtClean="0">
                <a:solidFill>
                  <a:schemeClr val="tx1"/>
                </a:solidFill>
                <a:effectLst/>
                <a:latin typeface="+mn-lt"/>
                <a:ea typeface="+mn-ea"/>
                <a:cs typeface="+mn-cs"/>
              </a:rPr>
              <a:t> in groep 8 of klas 1 wordt uitgevoerd zonder begrippen als spanning en stroomsterkte te gebruiken! Die begrippen worden in klas 3 ingevoerd bij leeftijd 14/15 jaar.</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26</a:t>
            </a:fld>
            <a:endParaRPr lang="nl-NL"/>
          </a:p>
        </p:txBody>
      </p:sp>
    </p:spTree>
    <p:extLst>
      <p:ext uri="{BB962C8B-B14F-4D97-AF65-F5344CB8AC3E}">
        <p14:creationId xmlns:p14="http://schemas.microsoft.com/office/powerpoint/2010/main" val="2611748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Links staat</a:t>
            </a:r>
            <a:r>
              <a:rPr lang="nl-NL" baseline="0" dirty="0" smtClean="0"/>
              <a:t> de systeembenadering die werd gebruikt door PLON en DBK. In DBK 4 havo/vwo hoofdstuk 9 moesten leerlingen steeds een systeem definieren en dan een energiebalans opstellen zoals in de figuur linksboven en vervolgens een energie vergelijking. Ze moesten heen-en-weer denken tussen verschillende representaties: het plaatje van de situatie (rechtsboven, eventuele tekst (rechtsonder) en de energiebalans en energievergelijking. Docenten (waaronder Rob Knoppert) vonden dat dit uitstekend werkte maar dan vooral in een 2</a:t>
            </a:r>
            <a:r>
              <a:rPr lang="nl-NL" baseline="30000" dirty="0" smtClean="0"/>
              <a:t>de</a:t>
            </a:r>
            <a:r>
              <a:rPr lang="nl-NL" baseline="0" dirty="0" smtClean="0"/>
              <a:t> of 3</a:t>
            </a:r>
            <a:r>
              <a:rPr lang="nl-NL" baseline="30000" dirty="0" smtClean="0"/>
              <a:t>de</a:t>
            </a:r>
            <a:r>
              <a:rPr lang="nl-NL" baseline="0" dirty="0" smtClean="0"/>
              <a:t> jaar van toepassen van deze systeembenadering. De eerste keer was het echt wennen.</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27</a:t>
            </a:fld>
            <a:endParaRPr lang="nl-NL"/>
          </a:p>
        </p:txBody>
      </p:sp>
    </p:spTree>
    <p:extLst>
      <p:ext uri="{BB962C8B-B14F-4D97-AF65-F5344CB8AC3E}">
        <p14:creationId xmlns:p14="http://schemas.microsoft.com/office/powerpoint/2010/main" val="4173580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Leerlingen</a:t>
            </a:r>
            <a:r>
              <a:rPr lang="nl-NL" baseline="0" dirty="0" smtClean="0"/>
              <a:t> kwamen tot verrassende ontdekkingen. Als er geen energie input is in de zon en er is alleen output, raakt de zon dan op? Leerlingen verzonnen ad hoc verklaringen maar moesten uiteindelijk toch concluderen dat de energie van de zon opraakt .....   </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28</a:t>
            </a:fld>
            <a:endParaRPr lang="nl-NL"/>
          </a:p>
        </p:txBody>
      </p:sp>
    </p:spTree>
    <p:extLst>
      <p:ext uri="{BB962C8B-B14F-4D97-AF65-F5344CB8AC3E}">
        <p14:creationId xmlns:p14="http://schemas.microsoft.com/office/powerpoint/2010/main" val="1841822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Ook deze </a:t>
            </a:r>
            <a:r>
              <a:rPr lang="nl-NL" dirty="0" err="1" smtClean="0"/>
              <a:t>PhET</a:t>
            </a:r>
            <a:r>
              <a:rPr lang="nl-NL" dirty="0" smtClean="0"/>
              <a:t> </a:t>
            </a:r>
            <a:r>
              <a:rPr lang="nl-NL" dirty="0" err="1" smtClean="0"/>
              <a:t>applets</a:t>
            </a:r>
            <a:r>
              <a:rPr lang="nl-NL" dirty="0" smtClean="0"/>
              <a:t> stimuleren</a:t>
            </a:r>
            <a:r>
              <a:rPr lang="nl-NL" baseline="0" dirty="0" smtClean="0"/>
              <a:t> het heen-en-weer denken tussen verschijnsel en representaties: de staafgrafieken en de energie </a:t>
            </a:r>
            <a:r>
              <a:rPr lang="nl-NL" baseline="0" dirty="0" err="1" smtClean="0"/>
              <a:t>vs</a:t>
            </a:r>
            <a:r>
              <a:rPr lang="nl-NL" baseline="0" dirty="0" smtClean="0"/>
              <a:t> positie en energie </a:t>
            </a:r>
            <a:r>
              <a:rPr lang="nl-NL" baseline="0" dirty="0" err="1" smtClean="0"/>
              <a:t>vs</a:t>
            </a:r>
            <a:r>
              <a:rPr lang="nl-NL" baseline="0" dirty="0" smtClean="0"/>
              <a:t> tijd grafieken. Je kunt er in gaan manipuleren en leerlingen laten voorspellen hoe de grafieken veranderen. Bv  de rail hoger zetten, of de andere vormen van de rail kiezen, of wrijving inschakelen. En dan……   teken de grafiek van </a:t>
            </a:r>
            <a:r>
              <a:rPr lang="nl-NL" baseline="0" dirty="0" err="1" smtClean="0"/>
              <a:t>E</a:t>
            </a:r>
            <a:r>
              <a:rPr lang="nl-NL" baseline="-25000" dirty="0" err="1" smtClean="0"/>
              <a:t>kin</a:t>
            </a:r>
            <a:r>
              <a:rPr lang="nl-NL" baseline="0" dirty="0" smtClean="0"/>
              <a:t> </a:t>
            </a:r>
            <a:r>
              <a:rPr lang="nl-NL" baseline="0" dirty="0" err="1" smtClean="0"/>
              <a:t>vs</a:t>
            </a:r>
            <a:r>
              <a:rPr lang="nl-NL" baseline="0" dirty="0" smtClean="0"/>
              <a:t> tijd. De docent loopt rond en ziet direct resultaten. Begrepen of niet? Vervolgens antwoorden met de simulatie demonstreren.</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29</a:t>
            </a:fld>
            <a:endParaRPr lang="nl-NL"/>
          </a:p>
        </p:txBody>
      </p:sp>
    </p:spTree>
    <p:extLst>
      <p:ext uri="{BB962C8B-B14F-4D97-AF65-F5344CB8AC3E}">
        <p14:creationId xmlns:p14="http://schemas.microsoft.com/office/powerpoint/2010/main" val="2263507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Er zijn ook veel mogelijkheden voor korte oefeningen met lezen, redeneren, en formuleren.</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30</a:t>
            </a:fld>
            <a:endParaRPr lang="nl-NL"/>
          </a:p>
        </p:txBody>
      </p:sp>
    </p:spTree>
    <p:extLst>
      <p:ext uri="{BB962C8B-B14F-4D97-AF65-F5344CB8AC3E}">
        <p14:creationId xmlns:p14="http://schemas.microsoft.com/office/powerpoint/2010/main" val="3953320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Doe dit eens af en toe, bv 10 –</a:t>
            </a:r>
            <a:r>
              <a:rPr lang="nl-NL" baseline="0" dirty="0" smtClean="0"/>
              <a:t> 15 minuten. Vind manieren om efficiënt feedback te geven of leerlingen elkaars teksten te laten verbeteren en daaruit samples te nemen voor kwaliteitscontrole door de docent. Zoek onder DARTS of </a:t>
            </a:r>
            <a:r>
              <a:rPr lang="nl-NL" baseline="0" dirty="0" err="1" smtClean="0"/>
              <a:t>Directed</a:t>
            </a:r>
            <a:r>
              <a:rPr lang="nl-NL" baseline="0" dirty="0" smtClean="0"/>
              <a:t> </a:t>
            </a:r>
            <a:r>
              <a:rPr lang="nl-NL" baseline="0" dirty="0" err="1" smtClean="0"/>
              <a:t>Activities</a:t>
            </a:r>
            <a:r>
              <a:rPr lang="nl-NL" baseline="0" dirty="0" smtClean="0"/>
              <a:t> </a:t>
            </a:r>
            <a:r>
              <a:rPr lang="nl-NL" baseline="0" dirty="0" err="1" smtClean="0"/>
              <a:t>Related</a:t>
            </a:r>
            <a:r>
              <a:rPr lang="nl-NL" baseline="0" dirty="0" smtClean="0"/>
              <a:t> </a:t>
            </a:r>
            <a:r>
              <a:rPr lang="nl-NL" baseline="0" dirty="0" err="1" smtClean="0"/>
              <a:t>to</a:t>
            </a:r>
            <a:r>
              <a:rPr lang="nl-NL" baseline="0" dirty="0" smtClean="0"/>
              <a:t> </a:t>
            </a:r>
            <a:r>
              <a:rPr lang="nl-NL" baseline="0" dirty="0" err="1" smtClean="0"/>
              <a:t>Texts</a:t>
            </a:r>
            <a:r>
              <a:rPr lang="nl-NL" baseline="0" dirty="0" smtClean="0"/>
              <a:t> op internet.</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31</a:t>
            </a:fld>
            <a:endParaRPr lang="nl-NL"/>
          </a:p>
        </p:txBody>
      </p:sp>
    </p:spTree>
    <p:extLst>
      <p:ext uri="{BB962C8B-B14F-4D97-AF65-F5344CB8AC3E}">
        <p14:creationId xmlns:p14="http://schemas.microsoft.com/office/powerpoint/2010/main" val="368641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 concept cartoons zijn ideaal om redeneren met begrippen op gang te brengen. De redeneringen kun je vervolgens</a:t>
            </a:r>
            <a:r>
              <a:rPr lang="nl-NL" baseline="0" dirty="0" smtClean="0"/>
              <a:t> ook zo goed mogelijk laten opschrijven. Dan enkele antwoorden fotograferen, op de beamer en dan bespreken wat er aan de formuleringen nog verbeterd moet worden.</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32</a:t>
            </a:fld>
            <a:endParaRPr lang="nl-NL"/>
          </a:p>
        </p:txBody>
      </p:sp>
    </p:spTree>
    <p:extLst>
      <p:ext uri="{BB962C8B-B14F-4D97-AF65-F5344CB8AC3E}">
        <p14:creationId xmlns:p14="http://schemas.microsoft.com/office/powerpoint/2010/main" val="248635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 de</a:t>
            </a:r>
            <a:r>
              <a:rPr lang="nl-NL" baseline="0" dirty="0" smtClean="0"/>
              <a:t> demonstratie had ik gelbolletjes in een glas op de overhead projector. Ze zijn goed te zien als donkere cirkels op het scherm. Zodra er water bijgedaan wordt, verdwijnen de balletjes en zie je ze niet meer. Zie volgende slide voor uitleg.</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4</a:t>
            </a:fld>
            <a:endParaRPr lang="nl-NL"/>
          </a:p>
        </p:txBody>
      </p:sp>
    </p:spTree>
    <p:extLst>
      <p:ext uri="{BB962C8B-B14F-4D97-AF65-F5344CB8AC3E}">
        <p14:creationId xmlns:p14="http://schemas.microsoft.com/office/powerpoint/2010/main" val="581262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Demonstratie met gel balletjes. Eerst gewoon laten zien</a:t>
            </a:r>
            <a:r>
              <a:rPr lang="nl-NL" baseline="0" dirty="0" smtClean="0"/>
              <a:t> in een bekerglas, dan water erbij schenken en ze worden ineens onzichtbaar. De uitleg: we zien doordat voorwerpen licht verstrooien o.a. in de richting van onze ogen. Zodra er water bij de gelballetjes komt, wordt de richting van opvallende lichtstralen door de balletjes niet meer veranderd want de lichtstralen gaan van </a:t>
            </a:r>
            <a:r>
              <a:rPr lang="nl-NL" i="1" baseline="0" dirty="0" smtClean="0"/>
              <a:t>water</a:t>
            </a:r>
            <a:r>
              <a:rPr lang="nl-NL" baseline="0" dirty="0" smtClean="0"/>
              <a:t> naar </a:t>
            </a:r>
            <a:r>
              <a:rPr lang="nl-NL" i="1" baseline="0" dirty="0" smtClean="0"/>
              <a:t>water in balletjes</a:t>
            </a:r>
            <a:r>
              <a:rPr lang="nl-NL" baseline="0" dirty="0" smtClean="0"/>
              <a:t>. Geen verandering van medium, dus gaan de lichtstralen gewoon rechtdoor. Geen verstrooing, dus onzichtbaar. Bij gekleurde balletjes is er wel terugkaatsing.</a:t>
            </a:r>
          </a:p>
          <a:p>
            <a:r>
              <a:rPr lang="nl-NL" baseline="0" dirty="0" smtClean="0"/>
              <a:t>OM BOVENSTAANDE TEKST TE KUNNEN LEZEN MOET DE LEZER HEEN-EN-WEER DENKEN TUSSEN TEKST, DE EXPERIMENTELE SITUATIE (HET FENOMEEN) EN IN HET HOOFD GECONSTRUEERDE LICHTSTRALEN DIE OP BOLLETJES VALLEN EN REFLECTEREN, BREKEN OF RECHTDOORGAAN (IN WATER).</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5</a:t>
            </a:fld>
            <a:endParaRPr lang="nl-NL"/>
          </a:p>
        </p:txBody>
      </p:sp>
    </p:spTree>
    <p:extLst>
      <p:ext uri="{BB962C8B-B14F-4D97-AF65-F5344CB8AC3E}">
        <p14:creationId xmlns:p14="http://schemas.microsoft.com/office/powerpoint/2010/main" val="80752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6</a:t>
            </a:fld>
            <a:endParaRPr lang="nl-NL"/>
          </a:p>
        </p:txBody>
      </p:sp>
    </p:spTree>
    <p:extLst>
      <p:ext uri="{BB962C8B-B14F-4D97-AF65-F5344CB8AC3E}">
        <p14:creationId xmlns:p14="http://schemas.microsoft.com/office/powerpoint/2010/main" val="1273131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7</a:t>
            </a:fld>
            <a:endParaRPr lang="nl-NL"/>
          </a:p>
        </p:txBody>
      </p:sp>
    </p:spTree>
    <p:extLst>
      <p:ext uri="{BB962C8B-B14F-4D97-AF65-F5344CB8AC3E}">
        <p14:creationId xmlns:p14="http://schemas.microsoft.com/office/powerpoint/2010/main" val="19438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8</a:t>
            </a:fld>
            <a:endParaRPr lang="nl-NL"/>
          </a:p>
        </p:txBody>
      </p:sp>
    </p:spTree>
    <p:extLst>
      <p:ext uri="{BB962C8B-B14F-4D97-AF65-F5344CB8AC3E}">
        <p14:creationId xmlns:p14="http://schemas.microsoft.com/office/powerpoint/2010/main" val="346477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Taal zit stevig in het examenprogramma. Een</a:t>
            </a:r>
            <a:r>
              <a:rPr lang="nl-NL" baseline="0" dirty="0" smtClean="0"/>
              <a:t> essentieel deel van leren van het vak natuurkunde is het kunnen praten over natuurkunde verschijnselen, het kunnen </a:t>
            </a:r>
            <a:r>
              <a:rPr lang="nl-NL" i="1" baseline="0" dirty="0" smtClean="0"/>
              <a:t>redeneren met begrippen</a:t>
            </a:r>
            <a:r>
              <a:rPr lang="nl-NL" baseline="0" dirty="0" smtClean="0"/>
              <a:t> over natuurkunde in techniek en in dagelijks leven en in maatschappelijke problemen zoals energievoorziening en klimaat. U houdt misschien niet van “leg uit” vragen, maar training daarin is belangrijk in natuurkunde onderwijs en er zijn best wat tips om de docent-onvriendelijke kanten van “leg uit” wat af te zwakken. </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9</a:t>
            </a:fld>
            <a:endParaRPr lang="nl-NL"/>
          </a:p>
        </p:txBody>
      </p:sp>
    </p:spTree>
    <p:extLst>
      <p:ext uri="{BB962C8B-B14F-4D97-AF65-F5344CB8AC3E}">
        <p14:creationId xmlns:p14="http://schemas.microsoft.com/office/powerpoint/2010/main" val="4015675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Ga eens na in de eigen les, hoeveel % van de tijd praten leerlingen met elkaar natuurkunde? Wordt er dan ook echt geredeneerd? De concept</a:t>
            </a:r>
            <a:r>
              <a:rPr lang="nl-NL" baseline="0" dirty="0" smtClean="0"/>
              <a:t> cartoons zijn daar zeer geschikt voor. Denk ook aan de Next Time </a:t>
            </a:r>
            <a:r>
              <a:rPr lang="nl-NL" baseline="0" dirty="0" err="1" smtClean="0"/>
              <a:t>Questions</a:t>
            </a:r>
            <a:r>
              <a:rPr lang="nl-NL" baseline="0" dirty="0" smtClean="0"/>
              <a:t> van Paul Hewitt, elke maand in The </a:t>
            </a:r>
            <a:r>
              <a:rPr lang="nl-NL" baseline="0" dirty="0" err="1" smtClean="0"/>
              <a:t>Physics</a:t>
            </a:r>
            <a:r>
              <a:rPr lang="nl-NL" baseline="0" dirty="0" smtClean="0"/>
              <a:t> Teacher en gratis op http://www.arborsci.com/next-time-</a:t>
            </a:r>
            <a:r>
              <a:rPr lang="nl-NL" baseline="0" dirty="0" err="1" smtClean="0"/>
              <a:t>questions</a:t>
            </a:r>
            <a:r>
              <a:rPr lang="nl-NL" baseline="0" dirty="0" smtClean="0"/>
              <a:t>. </a:t>
            </a:r>
            <a:endParaRPr lang="nl-NL" dirty="0"/>
          </a:p>
        </p:txBody>
      </p:sp>
      <p:sp>
        <p:nvSpPr>
          <p:cNvPr id="4" name="Slide Number Placeholder 3"/>
          <p:cNvSpPr>
            <a:spLocks noGrp="1"/>
          </p:cNvSpPr>
          <p:nvPr>
            <p:ph type="sldNum" sz="quarter" idx="10"/>
          </p:nvPr>
        </p:nvSpPr>
        <p:spPr/>
        <p:txBody>
          <a:bodyPr/>
          <a:lstStyle/>
          <a:p>
            <a:fld id="{1D1A8336-5EF4-4A1E-8D63-3D5CC0F51A9D}" type="slidenum">
              <a:rPr lang="nl-NL" smtClean="0"/>
              <a:t>10</a:t>
            </a:fld>
            <a:endParaRPr lang="nl-NL"/>
          </a:p>
        </p:txBody>
      </p:sp>
    </p:spTree>
    <p:extLst>
      <p:ext uri="{BB962C8B-B14F-4D97-AF65-F5344CB8AC3E}">
        <p14:creationId xmlns:p14="http://schemas.microsoft.com/office/powerpoint/2010/main" val="81661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57D723BD-FC6A-4766-A9F9-F9C0D160C9AC}" type="datetimeFigureOut">
              <a:rPr lang="nl-NL" smtClean="0"/>
              <a:t>15-12-2014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BC418F-D704-436E-A209-8DC26B8A9FFC}" type="slidenum">
              <a:rPr lang="nl-NL" smtClean="0"/>
              <a:t>‹#›</a:t>
            </a:fld>
            <a:endParaRPr lang="nl-NL"/>
          </a:p>
        </p:txBody>
      </p:sp>
    </p:spTree>
    <p:extLst>
      <p:ext uri="{BB962C8B-B14F-4D97-AF65-F5344CB8AC3E}">
        <p14:creationId xmlns:p14="http://schemas.microsoft.com/office/powerpoint/2010/main" val="126740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57D723BD-FC6A-4766-A9F9-F9C0D160C9AC}" type="datetimeFigureOut">
              <a:rPr lang="nl-NL" smtClean="0"/>
              <a:t>15-12-2014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BC418F-D704-436E-A209-8DC26B8A9FFC}" type="slidenum">
              <a:rPr lang="nl-NL" smtClean="0"/>
              <a:t>‹#›</a:t>
            </a:fld>
            <a:endParaRPr lang="nl-NL"/>
          </a:p>
        </p:txBody>
      </p:sp>
    </p:spTree>
    <p:extLst>
      <p:ext uri="{BB962C8B-B14F-4D97-AF65-F5344CB8AC3E}">
        <p14:creationId xmlns:p14="http://schemas.microsoft.com/office/powerpoint/2010/main" val="194486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57D723BD-FC6A-4766-A9F9-F9C0D160C9AC}" type="datetimeFigureOut">
              <a:rPr lang="nl-NL" smtClean="0"/>
              <a:t>15-12-2014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BC418F-D704-436E-A209-8DC26B8A9FFC}" type="slidenum">
              <a:rPr lang="nl-NL" smtClean="0"/>
              <a:t>‹#›</a:t>
            </a:fld>
            <a:endParaRPr lang="nl-NL"/>
          </a:p>
        </p:txBody>
      </p:sp>
    </p:spTree>
    <p:extLst>
      <p:ext uri="{BB962C8B-B14F-4D97-AF65-F5344CB8AC3E}">
        <p14:creationId xmlns:p14="http://schemas.microsoft.com/office/powerpoint/2010/main" val="208455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57D723BD-FC6A-4766-A9F9-F9C0D160C9AC}" type="datetimeFigureOut">
              <a:rPr lang="nl-NL" smtClean="0"/>
              <a:t>15-12-2014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BC418F-D704-436E-A209-8DC26B8A9FFC}" type="slidenum">
              <a:rPr lang="nl-NL" smtClean="0"/>
              <a:t>‹#›</a:t>
            </a:fld>
            <a:endParaRPr lang="nl-NL"/>
          </a:p>
        </p:txBody>
      </p:sp>
    </p:spTree>
    <p:extLst>
      <p:ext uri="{BB962C8B-B14F-4D97-AF65-F5344CB8AC3E}">
        <p14:creationId xmlns:p14="http://schemas.microsoft.com/office/powerpoint/2010/main" val="2897587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723BD-FC6A-4766-A9F9-F9C0D160C9AC}" type="datetimeFigureOut">
              <a:rPr lang="nl-NL" smtClean="0"/>
              <a:t>15-12-2014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9BC418F-D704-436E-A209-8DC26B8A9FFC}" type="slidenum">
              <a:rPr lang="nl-NL" smtClean="0"/>
              <a:t>‹#›</a:t>
            </a:fld>
            <a:endParaRPr lang="nl-NL"/>
          </a:p>
        </p:txBody>
      </p:sp>
    </p:spTree>
    <p:extLst>
      <p:ext uri="{BB962C8B-B14F-4D97-AF65-F5344CB8AC3E}">
        <p14:creationId xmlns:p14="http://schemas.microsoft.com/office/powerpoint/2010/main" val="335062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57D723BD-FC6A-4766-A9F9-F9C0D160C9AC}" type="datetimeFigureOut">
              <a:rPr lang="nl-NL" smtClean="0"/>
              <a:t>15-12-2014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BC418F-D704-436E-A209-8DC26B8A9FFC}" type="slidenum">
              <a:rPr lang="nl-NL" smtClean="0"/>
              <a:t>‹#›</a:t>
            </a:fld>
            <a:endParaRPr lang="nl-NL"/>
          </a:p>
        </p:txBody>
      </p:sp>
    </p:spTree>
    <p:extLst>
      <p:ext uri="{BB962C8B-B14F-4D97-AF65-F5344CB8AC3E}">
        <p14:creationId xmlns:p14="http://schemas.microsoft.com/office/powerpoint/2010/main" val="221556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57D723BD-FC6A-4766-A9F9-F9C0D160C9AC}" type="datetimeFigureOut">
              <a:rPr lang="nl-NL" smtClean="0"/>
              <a:t>15-12-2014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9BC418F-D704-436E-A209-8DC26B8A9FFC}" type="slidenum">
              <a:rPr lang="nl-NL" smtClean="0"/>
              <a:t>‹#›</a:t>
            </a:fld>
            <a:endParaRPr lang="nl-NL"/>
          </a:p>
        </p:txBody>
      </p:sp>
    </p:spTree>
    <p:extLst>
      <p:ext uri="{BB962C8B-B14F-4D97-AF65-F5344CB8AC3E}">
        <p14:creationId xmlns:p14="http://schemas.microsoft.com/office/powerpoint/2010/main" val="173682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57D723BD-FC6A-4766-A9F9-F9C0D160C9AC}" type="datetimeFigureOut">
              <a:rPr lang="nl-NL" smtClean="0"/>
              <a:t>15-12-2014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9BC418F-D704-436E-A209-8DC26B8A9FFC}" type="slidenum">
              <a:rPr lang="nl-NL" smtClean="0"/>
              <a:t>‹#›</a:t>
            </a:fld>
            <a:endParaRPr lang="nl-NL"/>
          </a:p>
        </p:txBody>
      </p:sp>
    </p:spTree>
    <p:extLst>
      <p:ext uri="{BB962C8B-B14F-4D97-AF65-F5344CB8AC3E}">
        <p14:creationId xmlns:p14="http://schemas.microsoft.com/office/powerpoint/2010/main" val="266827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723BD-FC6A-4766-A9F9-F9C0D160C9AC}" type="datetimeFigureOut">
              <a:rPr lang="nl-NL" smtClean="0"/>
              <a:t>15-12-2014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9BC418F-D704-436E-A209-8DC26B8A9FFC}" type="slidenum">
              <a:rPr lang="nl-NL" smtClean="0"/>
              <a:t>‹#›</a:t>
            </a:fld>
            <a:endParaRPr lang="nl-NL"/>
          </a:p>
        </p:txBody>
      </p:sp>
    </p:spTree>
    <p:extLst>
      <p:ext uri="{BB962C8B-B14F-4D97-AF65-F5344CB8AC3E}">
        <p14:creationId xmlns:p14="http://schemas.microsoft.com/office/powerpoint/2010/main" val="185241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723BD-FC6A-4766-A9F9-F9C0D160C9AC}" type="datetimeFigureOut">
              <a:rPr lang="nl-NL" smtClean="0"/>
              <a:t>15-12-2014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BC418F-D704-436E-A209-8DC26B8A9FFC}" type="slidenum">
              <a:rPr lang="nl-NL" smtClean="0"/>
              <a:t>‹#›</a:t>
            </a:fld>
            <a:endParaRPr lang="nl-NL"/>
          </a:p>
        </p:txBody>
      </p:sp>
    </p:spTree>
    <p:extLst>
      <p:ext uri="{BB962C8B-B14F-4D97-AF65-F5344CB8AC3E}">
        <p14:creationId xmlns:p14="http://schemas.microsoft.com/office/powerpoint/2010/main" val="31357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D723BD-FC6A-4766-A9F9-F9C0D160C9AC}" type="datetimeFigureOut">
              <a:rPr lang="nl-NL" smtClean="0"/>
              <a:t>15-12-2014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9BC418F-D704-436E-A209-8DC26B8A9FFC}" type="slidenum">
              <a:rPr lang="nl-NL" smtClean="0"/>
              <a:t>‹#›</a:t>
            </a:fld>
            <a:endParaRPr lang="nl-NL"/>
          </a:p>
        </p:txBody>
      </p:sp>
    </p:spTree>
    <p:extLst>
      <p:ext uri="{BB962C8B-B14F-4D97-AF65-F5344CB8AC3E}">
        <p14:creationId xmlns:p14="http://schemas.microsoft.com/office/powerpoint/2010/main" val="411673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723BD-FC6A-4766-A9F9-F9C0D160C9AC}" type="datetimeFigureOut">
              <a:rPr lang="nl-NL" smtClean="0"/>
              <a:t>15-12-2014</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C418F-D704-436E-A209-8DC26B8A9FFC}" type="slidenum">
              <a:rPr lang="nl-NL" smtClean="0"/>
              <a:t>‹#›</a:t>
            </a:fld>
            <a:endParaRPr lang="nl-NL"/>
          </a:p>
        </p:txBody>
      </p:sp>
    </p:spTree>
    <p:extLst>
      <p:ext uri="{BB962C8B-B14F-4D97-AF65-F5344CB8AC3E}">
        <p14:creationId xmlns:p14="http://schemas.microsoft.com/office/powerpoint/2010/main" val="308835325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0.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836712"/>
            <a:ext cx="7772400" cy="1470025"/>
          </a:xfrm>
        </p:spPr>
        <p:txBody>
          <a:bodyPr>
            <a:normAutofit fontScale="90000"/>
          </a:bodyPr>
          <a:lstStyle/>
          <a:p>
            <a:r>
              <a:rPr lang="nl-NL" dirty="0" smtClean="0"/>
              <a:t>Natuurkunde leren is .... leren vertalen tussen representaties, hoe leer je dat?</a:t>
            </a:r>
            <a:endParaRPr lang="nl-NL" dirty="0"/>
          </a:p>
        </p:txBody>
      </p:sp>
      <p:sp>
        <p:nvSpPr>
          <p:cNvPr id="3" name="Subtitle 2"/>
          <p:cNvSpPr>
            <a:spLocks noGrp="1"/>
          </p:cNvSpPr>
          <p:nvPr>
            <p:ph type="subTitle" idx="1"/>
          </p:nvPr>
        </p:nvSpPr>
        <p:spPr>
          <a:xfrm>
            <a:off x="1403648" y="3140968"/>
            <a:ext cx="6400800" cy="3528392"/>
          </a:xfrm>
        </p:spPr>
        <p:txBody>
          <a:bodyPr>
            <a:normAutofit fontScale="62500" lnSpcReduction="20000"/>
          </a:bodyPr>
          <a:lstStyle/>
          <a:p>
            <a:r>
              <a:rPr lang="nl-NL" dirty="0" smtClean="0"/>
              <a:t>Verslag Parallellezing “Woudschoten” 2014</a:t>
            </a:r>
          </a:p>
          <a:p>
            <a:endParaRPr lang="nl-NL" dirty="0" smtClean="0"/>
          </a:p>
          <a:p>
            <a:r>
              <a:rPr lang="nl-NL" dirty="0" smtClean="0"/>
              <a:t>Ed van den Berg (e.berg@vu.nl)</a:t>
            </a:r>
          </a:p>
          <a:p>
            <a:r>
              <a:rPr lang="nl-NL" dirty="0" smtClean="0"/>
              <a:t>Lerarenopleiding, Vrije Universiteit</a:t>
            </a:r>
          </a:p>
          <a:p>
            <a:r>
              <a:rPr lang="nl-NL" dirty="0" smtClean="0"/>
              <a:t>&amp;</a:t>
            </a:r>
          </a:p>
          <a:p>
            <a:r>
              <a:rPr lang="nl-NL" dirty="0" smtClean="0"/>
              <a:t>Kenniscentrum Domein Onderwijs en Opvoeding</a:t>
            </a:r>
          </a:p>
          <a:p>
            <a:r>
              <a:rPr lang="nl-NL" dirty="0" smtClean="0"/>
              <a:t>Hogeschool van Amsterdam</a:t>
            </a:r>
          </a:p>
          <a:p>
            <a:endParaRPr lang="nl-NL" dirty="0"/>
          </a:p>
          <a:p>
            <a:endParaRPr lang="nl-NL" dirty="0" smtClean="0"/>
          </a:p>
          <a:p>
            <a:endParaRPr lang="nl-NL" dirty="0" smtClean="0"/>
          </a:p>
          <a:p>
            <a:r>
              <a:rPr lang="nl-NL" dirty="0" smtClean="0"/>
              <a:t>Versie met aantekeningen</a:t>
            </a:r>
            <a:endParaRPr lang="nl-NL" dirty="0"/>
          </a:p>
        </p:txBody>
      </p:sp>
    </p:spTree>
    <p:extLst>
      <p:ext uri="{BB962C8B-B14F-4D97-AF65-F5344CB8AC3E}">
        <p14:creationId xmlns:p14="http://schemas.microsoft.com/office/powerpoint/2010/main" val="1220580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Consequenties</a:t>
            </a:r>
            <a:endParaRPr lang="nl-NL" dirty="0"/>
          </a:p>
        </p:txBody>
      </p:sp>
      <p:sp>
        <p:nvSpPr>
          <p:cNvPr id="3" name="Content Placeholder 2"/>
          <p:cNvSpPr>
            <a:spLocks noGrp="1"/>
          </p:cNvSpPr>
          <p:nvPr>
            <p:ph idx="1"/>
          </p:nvPr>
        </p:nvSpPr>
        <p:spPr/>
        <p:txBody>
          <a:bodyPr>
            <a:normAutofit/>
          </a:bodyPr>
          <a:lstStyle/>
          <a:p>
            <a:pPr marL="0" indent="0">
              <a:buNone/>
            </a:pPr>
            <a:r>
              <a:rPr lang="nl-NL" dirty="0" smtClean="0"/>
              <a:t>Leerlingen moeten ervaring krijgen in:</a:t>
            </a:r>
          </a:p>
          <a:p>
            <a:r>
              <a:rPr lang="nl-NL" dirty="0" smtClean="0">
                <a:solidFill>
                  <a:srgbClr val="FFFF00"/>
                </a:solidFill>
              </a:rPr>
              <a:t>Lezen</a:t>
            </a:r>
            <a:r>
              <a:rPr lang="nl-NL" dirty="0" smtClean="0"/>
              <a:t> </a:t>
            </a:r>
            <a:r>
              <a:rPr lang="nl-NL" dirty="0" smtClean="0">
                <a:solidFill>
                  <a:srgbClr val="FFFF00"/>
                </a:solidFill>
              </a:rPr>
              <a:t>en begrijpen </a:t>
            </a:r>
            <a:r>
              <a:rPr lang="nl-NL" dirty="0" smtClean="0"/>
              <a:t>van natuurkunde teksten</a:t>
            </a:r>
          </a:p>
          <a:p>
            <a:r>
              <a:rPr lang="nl-NL" dirty="0" smtClean="0">
                <a:solidFill>
                  <a:srgbClr val="FFFF00"/>
                </a:solidFill>
              </a:rPr>
              <a:t>Praten</a:t>
            </a:r>
            <a:r>
              <a:rPr lang="nl-NL" dirty="0" smtClean="0"/>
              <a:t> </a:t>
            </a:r>
            <a:r>
              <a:rPr lang="nl-NL" dirty="0" smtClean="0">
                <a:solidFill>
                  <a:srgbClr val="FFFF00"/>
                </a:solidFill>
              </a:rPr>
              <a:t>en redeneren </a:t>
            </a:r>
            <a:r>
              <a:rPr lang="nl-NL" dirty="0" smtClean="0"/>
              <a:t>over natuurkunde met gebruik van vaktaal/begrippen</a:t>
            </a:r>
          </a:p>
          <a:p>
            <a:r>
              <a:rPr lang="nl-NL" dirty="0" smtClean="0">
                <a:solidFill>
                  <a:srgbClr val="FFFF00"/>
                </a:solidFill>
              </a:rPr>
              <a:t>Schrijven</a:t>
            </a:r>
            <a:r>
              <a:rPr lang="nl-NL" dirty="0" smtClean="0"/>
              <a:t> over natuurkunde</a:t>
            </a:r>
          </a:p>
          <a:p>
            <a:endParaRPr lang="nl-NL" dirty="0"/>
          </a:p>
          <a:p>
            <a:pPr marL="0" indent="0">
              <a:buNone/>
            </a:pPr>
            <a:r>
              <a:rPr lang="nl-NL" dirty="0" smtClean="0"/>
              <a:t>Krijgen ze die ervaring? </a:t>
            </a:r>
            <a:endParaRPr lang="nl-NL" dirty="0"/>
          </a:p>
        </p:txBody>
      </p:sp>
    </p:spTree>
    <p:extLst>
      <p:ext uri="{BB962C8B-B14F-4D97-AF65-F5344CB8AC3E}">
        <p14:creationId xmlns:p14="http://schemas.microsoft.com/office/powerpoint/2010/main" val="1767340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00100" y="-21265"/>
            <a:ext cx="7543800" cy="838200"/>
          </a:xfrm>
        </p:spPr>
        <p:txBody>
          <a:bodyPr/>
          <a:lstStyle/>
          <a:p>
            <a:pPr eaLnBrk="1" hangingPunct="1">
              <a:defRPr/>
            </a:pPr>
            <a:r>
              <a:rPr lang="en-US" dirty="0" smtClean="0"/>
              <a:t>Film: </a:t>
            </a:r>
            <a:r>
              <a:rPr lang="en-US" dirty="0" err="1" smtClean="0"/>
              <a:t>Vallen</a:t>
            </a:r>
            <a:endParaRPr lang="en-US" dirty="0" smtClean="0"/>
          </a:p>
        </p:txBody>
      </p:sp>
      <p:pic>
        <p:nvPicPr>
          <p:cNvPr id="3" name="Picture 2"/>
          <p:cNvPicPr>
            <a:picLocks noChangeAspect="1"/>
          </p:cNvPicPr>
          <p:nvPr/>
        </p:nvPicPr>
        <p:blipFill>
          <a:blip r:embed="rId3"/>
          <a:stretch>
            <a:fillRect/>
          </a:stretch>
        </p:blipFill>
        <p:spPr>
          <a:xfrm>
            <a:off x="0" y="856000"/>
            <a:ext cx="9144000" cy="599260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Redeneren met begrippen</a:t>
            </a:r>
            <a:endParaRPr lang="nl-NL" dirty="0"/>
          </a:p>
        </p:txBody>
      </p:sp>
      <p:sp>
        <p:nvSpPr>
          <p:cNvPr id="3" name="Content Placeholder 2"/>
          <p:cNvSpPr>
            <a:spLocks noGrp="1"/>
          </p:cNvSpPr>
          <p:nvPr>
            <p:ph idx="1"/>
          </p:nvPr>
        </p:nvSpPr>
        <p:spPr>
          <a:xfrm>
            <a:off x="323528" y="1600200"/>
            <a:ext cx="8712968" cy="4997152"/>
          </a:xfrm>
        </p:spPr>
        <p:txBody>
          <a:bodyPr>
            <a:normAutofit/>
          </a:bodyPr>
          <a:lstStyle/>
          <a:p>
            <a:r>
              <a:rPr lang="nl-NL" dirty="0" smtClean="0"/>
              <a:t>Gebeurt dit in uw klas?</a:t>
            </a:r>
          </a:p>
          <a:p>
            <a:r>
              <a:rPr lang="nl-NL" dirty="0" smtClean="0"/>
              <a:t>Enkele leerlingen of alle leerlingen?</a:t>
            </a:r>
          </a:p>
          <a:p>
            <a:r>
              <a:rPr lang="nl-NL" dirty="0" smtClean="0"/>
              <a:t>Is er gelegenheid voor individuele feedback ?</a:t>
            </a:r>
          </a:p>
          <a:p>
            <a:r>
              <a:rPr lang="nl-NL" dirty="0" smtClean="0"/>
              <a:t>Wordt aandacht besteed aan de formuleringen?</a:t>
            </a:r>
          </a:p>
          <a:p>
            <a:r>
              <a:rPr lang="nl-NL" dirty="0" smtClean="0"/>
              <a:t>Hake (1998) Interactive engagement zorgt voor beter begrip en heeft geen negatieve effecten op “problem solving”.</a:t>
            </a:r>
          </a:p>
          <a:p>
            <a:r>
              <a:rPr lang="nl-NL" dirty="0" smtClean="0"/>
              <a:t>Knight’s </a:t>
            </a:r>
            <a:r>
              <a:rPr lang="nl-NL" i="1" dirty="0" smtClean="0"/>
              <a:t>5 Easy Lessons </a:t>
            </a:r>
            <a:r>
              <a:rPr lang="nl-NL" dirty="0" smtClean="0"/>
              <a:t>beschrijft hoe je “interactive engagement”voor elkaar krijgt</a:t>
            </a:r>
            <a:endParaRPr lang="nl-NL" dirty="0"/>
          </a:p>
        </p:txBody>
      </p:sp>
    </p:spTree>
    <p:extLst>
      <p:ext uri="{BB962C8B-B14F-4D97-AF65-F5344CB8AC3E}">
        <p14:creationId xmlns:p14="http://schemas.microsoft.com/office/powerpoint/2010/main" val="434091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92896"/>
            <a:ext cx="7772400" cy="1362075"/>
          </a:xfrm>
        </p:spPr>
        <p:txBody>
          <a:bodyPr/>
          <a:lstStyle/>
          <a:p>
            <a:pPr algn="ctr"/>
            <a:r>
              <a:rPr lang="nl-NL" dirty="0" smtClean="0"/>
              <a:t>Enkele Opmerkingen over taal</a:t>
            </a:r>
            <a:endParaRPr lang="nl-NL" dirty="0"/>
          </a:p>
        </p:txBody>
      </p:sp>
    </p:spTree>
    <p:extLst>
      <p:ext uri="{BB962C8B-B14F-4D97-AF65-F5344CB8AC3E}">
        <p14:creationId xmlns:p14="http://schemas.microsoft.com/office/powerpoint/2010/main" val="694622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Taal en Denken</a:t>
            </a:r>
            <a:endParaRPr lang="nl-NL"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a:t>"...(language) becomes ugly and inaccurate because our thoughts are foolish, but the slovenliness of our language makes it easier for us to have foolish thoughts." - George </a:t>
            </a:r>
            <a:r>
              <a:rPr lang="en-US" i="1" dirty="0" smtClean="0"/>
              <a:t>Orwell</a:t>
            </a:r>
          </a:p>
          <a:p>
            <a:pPr marL="0" indent="0">
              <a:buNone/>
            </a:pPr>
            <a:endParaRPr lang="en-US" i="1" dirty="0"/>
          </a:p>
          <a:p>
            <a:pPr marL="0" indent="0">
              <a:buNone/>
            </a:pPr>
            <a:r>
              <a:rPr lang="en-US" i="1" dirty="0" smtClean="0"/>
              <a:t>Sapir-</a:t>
            </a:r>
            <a:r>
              <a:rPr lang="en-US" i="1" dirty="0" err="1" smtClean="0"/>
              <a:t>Worf</a:t>
            </a:r>
            <a:r>
              <a:rPr lang="en-US" i="1" dirty="0"/>
              <a:t>: The principle of linguistic relativity holds that the structure of a language affects the ways in which its respective speakers conceptualize their world, i.e. their world view, or otherwise influences their cognitive processes.</a:t>
            </a:r>
            <a:endParaRPr lang="nl-NL" dirty="0"/>
          </a:p>
          <a:p>
            <a:endParaRPr lang="nl-NL" dirty="0"/>
          </a:p>
        </p:txBody>
      </p:sp>
    </p:spTree>
    <p:extLst>
      <p:ext uri="{BB962C8B-B14F-4D97-AF65-F5344CB8AC3E}">
        <p14:creationId xmlns:p14="http://schemas.microsoft.com/office/powerpoint/2010/main" val="190555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Talige versus niet-talige opslag van natuurkunde in de brein</a:t>
            </a:r>
            <a:endParaRPr lang="nl-NL" dirty="0"/>
          </a:p>
        </p:txBody>
      </p:sp>
      <p:sp>
        <p:nvSpPr>
          <p:cNvPr id="3" name="Content Placeholder 2"/>
          <p:cNvSpPr>
            <a:spLocks noGrp="1"/>
          </p:cNvSpPr>
          <p:nvPr>
            <p:ph idx="1"/>
          </p:nvPr>
        </p:nvSpPr>
        <p:spPr/>
        <p:txBody>
          <a:bodyPr>
            <a:normAutofit fontScale="92500"/>
          </a:bodyPr>
          <a:lstStyle/>
          <a:p>
            <a:pPr marL="0" indent="0">
              <a:buNone/>
            </a:pPr>
            <a:endParaRPr lang="nl-NL" dirty="0" smtClean="0"/>
          </a:p>
          <a:p>
            <a:pPr marL="0" indent="0">
              <a:buNone/>
            </a:pPr>
            <a:r>
              <a:rPr lang="nl-NL" dirty="0" smtClean="0"/>
              <a:t>..... Maar we komen in de hele wereld dezelfde natuurkunde begripsmoeilijkheden tegen. Taal/cultuur </a:t>
            </a:r>
            <a:r>
              <a:rPr lang="nl-NL" dirty="0"/>
              <a:t>heeft </a:t>
            </a:r>
            <a:r>
              <a:rPr lang="nl-NL" b="1" dirty="0"/>
              <a:t>geen</a:t>
            </a:r>
            <a:r>
              <a:rPr lang="nl-NL" dirty="0"/>
              <a:t> of weinig invloed op </a:t>
            </a:r>
            <a:r>
              <a:rPr lang="nl-NL" dirty="0" smtClean="0"/>
              <a:t>leerlingdenkbeelden </a:t>
            </a:r>
            <a:r>
              <a:rPr lang="nl-NL" dirty="0" smtClean="0">
                <a:solidFill>
                  <a:srgbClr val="FFFF00"/>
                </a:solidFill>
              </a:rPr>
              <a:t>(misconcepties)</a:t>
            </a:r>
            <a:r>
              <a:rPr lang="nl-NL" dirty="0" smtClean="0"/>
              <a:t>. Blijkbaar worden begrippen niet-talig opgeslagen in de brein?</a:t>
            </a:r>
          </a:p>
          <a:p>
            <a:pPr marL="0" indent="0">
              <a:buNone/>
            </a:pPr>
            <a:endParaRPr lang="nl-NL" dirty="0" smtClean="0"/>
          </a:p>
          <a:p>
            <a:pPr marL="0" indent="0">
              <a:buNone/>
            </a:pPr>
            <a:r>
              <a:rPr lang="nl-NL" dirty="0" smtClean="0"/>
              <a:t>Taal speelt wel een belangrijke rol in het </a:t>
            </a:r>
            <a:r>
              <a:rPr lang="nl-NL" dirty="0" smtClean="0">
                <a:solidFill>
                  <a:srgbClr val="FFFF00"/>
                </a:solidFill>
              </a:rPr>
              <a:t>leerproces</a:t>
            </a:r>
            <a:r>
              <a:rPr lang="nl-NL" dirty="0" smtClean="0"/>
              <a:t>.</a:t>
            </a:r>
            <a:endParaRPr lang="nl-NL" dirty="0"/>
          </a:p>
          <a:p>
            <a:endParaRPr lang="nl-NL" dirty="0"/>
          </a:p>
          <a:p>
            <a:endParaRPr lang="nl-NL" dirty="0"/>
          </a:p>
        </p:txBody>
      </p:sp>
    </p:spTree>
    <p:extLst>
      <p:ext uri="{BB962C8B-B14F-4D97-AF65-F5344CB8AC3E}">
        <p14:creationId xmlns:p14="http://schemas.microsoft.com/office/powerpoint/2010/main" val="1784781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Faraday: communiceren van ontdekking</a:t>
            </a:r>
            <a:endParaRPr lang="nl-NL" dirty="0"/>
          </a:p>
        </p:txBody>
      </p:sp>
      <p:pic>
        <p:nvPicPr>
          <p:cNvPr id="4" name="Content Placeholder 3"/>
          <p:cNvPicPr>
            <a:picLocks noGrp="1" noChangeAspect="1"/>
          </p:cNvPicPr>
          <p:nvPr>
            <p:ph idx="1"/>
          </p:nvPr>
        </p:nvPicPr>
        <p:blipFill>
          <a:blip r:embed="rId3"/>
          <a:stretch>
            <a:fillRect/>
          </a:stretch>
        </p:blipFill>
        <p:spPr>
          <a:xfrm>
            <a:off x="-36886" y="2032151"/>
            <a:ext cx="9180885" cy="4825850"/>
          </a:xfrm>
          <a:prstGeom prst="rect">
            <a:avLst/>
          </a:prstGeom>
        </p:spPr>
      </p:pic>
    </p:spTree>
    <p:extLst>
      <p:ext uri="{BB962C8B-B14F-4D97-AF65-F5344CB8AC3E}">
        <p14:creationId xmlns:p14="http://schemas.microsoft.com/office/powerpoint/2010/main" val="19074303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 aard van taal</a:t>
            </a:r>
            <a:endParaRPr lang="nl-NL" dirty="0"/>
          </a:p>
        </p:txBody>
      </p:sp>
      <p:sp>
        <p:nvSpPr>
          <p:cNvPr id="3" name="Content Placeholder 2"/>
          <p:cNvSpPr>
            <a:spLocks noGrp="1"/>
          </p:cNvSpPr>
          <p:nvPr>
            <p:ph idx="1"/>
          </p:nvPr>
        </p:nvSpPr>
        <p:spPr/>
        <p:txBody>
          <a:bodyPr>
            <a:normAutofit/>
          </a:bodyPr>
          <a:lstStyle/>
          <a:p>
            <a:pPr marL="0" indent="0">
              <a:buNone/>
            </a:pPr>
            <a:r>
              <a:rPr lang="en-US" dirty="0" smtClean="0"/>
              <a:t>Sutton: LANGUAGE </a:t>
            </a:r>
            <a:r>
              <a:rPr lang="en-US" dirty="0"/>
              <a:t>IS AN </a:t>
            </a:r>
            <a:r>
              <a:rPr lang="en-US" dirty="0">
                <a:solidFill>
                  <a:srgbClr val="FFFF00"/>
                </a:solidFill>
              </a:rPr>
              <a:t>INTERPRETIVE</a:t>
            </a:r>
            <a:r>
              <a:rPr lang="en-US" dirty="0"/>
              <a:t> SYSTEM RATHER THAN JUST A </a:t>
            </a:r>
            <a:r>
              <a:rPr lang="en-US" dirty="0">
                <a:solidFill>
                  <a:srgbClr val="FFFF00"/>
                </a:solidFill>
              </a:rPr>
              <a:t>LABELLING</a:t>
            </a:r>
            <a:r>
              <a:rPr lang="en-US" dirty="0"/>
              <a:t> DESCRIPTIVE </a:t>
            </a:r>
            <a:r>
              <a:rPr lang="en-US" dirty="0" smtClean="0"/>
              <a:t>SYSTEM</a:t>
            </a:r>
            <a:endParaRPr lang="en-US" dirty="0"/>
          </a:p>
          <a:p>
            <a:pPr marL="0" indent="0">
              <a:buNone/>
            </a:pPr>
            <a:r>
              <a:rPr lang="en-US" dirty="0" err="1" smtClean="0"/>
              <a:t>Boek</a:t>
            </a:r>
            <a:r>
              <a:rPr lang="en-US" dirty="0" smtClean="0"/>
              <a:t>: Clive Sutton, </a:t>
            </a:r>
            <a:r>
              <a:rPr lang="en-US" i="1" dirty="0" smtClean="0"/>
              <a:t>Words, Science and Learning</a:t>
            </a:r>
            <a:r>
              <a:rPr lang="en-US" dirty="0" smtClean="0"/>
              <a:t>, gratis pdf op het internet</a:t>
            </a:r>
          </a:p>
        </p:txBody>
      </p:sp>
    </p:spTree>
    <p:extLst>
      <p:ext uri="{BB962C8B-B14F-4D97-AF65-F5344CB8AC3E}">
        <p14:creationId xmlns:p14="http://schemas.microsoft.com/office/powerpoint/2010/main" val="2119422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Natuurkunde taal en fossielen van denken (Sutton)</a:t>
            </a:r>
            <a:endParaRPr lang="nl-NL" dirty="0"/>
          </a:p>
        </p:txBody>
      </p:sp>
      <p:sp>
        <p:nvSpPr>
          <p:cNvPr id="3" name="Content Placeholder 2"/>
          <p:cNvSpPr>
            <a:spLocks noGrp="1"/>
          </p:cNvSpPr>
          <p:nvPr>
            <p:ph idx="1"/>
          </p:nvPr>
        </p:nvSpPr>
        <p:spPr>
          <a:xfrm>
            <a:off x="457200" y="1600200"/>
            <a:ext cx="8229600" cy="5141168"/>
          </a:xfrm>
        </p:spPr>
        <p:txBody>
          <a:bodyPr>
            <a:normAutofit fontScale="92500" lnSpcReduction="10000"/>
          </a:bodyPr>
          <a:lstStyle/>
          <a:p>
            <a:pPr marL="0" indent="0">
              <a:buNone/>
            </a:pPr>
            <a:r>
              <a:rPr lang="nl-NL" dirty="0" smtClean="0"/>
              <a:t>Elektrische lading als vloeistof</a:t>
            </a:r>
          </a:p>
          <a:p>
            <a:pPr marL="0" indent="0">
              <a:buNone/>
            </a:pPr>
            <a:r>
              <a:rPr lang="nl-NL" dirty="0" err="1" smtClean="0"/>
              <a:t>Leidse</a:t>
            </a:r>
            <a:r>
              <a:rPr lang="nl-NL" dirty="0" smtClean="0"/>
              <a:t> fles</a:t>
            </a:r>
          </a:p>
          <a:p>
            <a:pPr marL="0" indent="0">
              <a:buNone/>
            </a:pPr>
            <a:r>
              <a:rPr lang="nl-NL" dirty="0" smtClean="0"/>
              <a:t>Capaciteit</a:t>
            </a:r>
          </a:p>
          <a:p>
            <a:pPr marL="0" indent="0">
              <a:buNone/>
            </a:pPr>
            <a:endParaRPr lang="nl-NL" dirty="0"/>
          </a:p>
          <a:p>
            <a:pPr marL="0" indent="0">
              <a:buNone/>
            </a:pPr>
            <a:r>
              <a:rPr lang="nl-NL" dirty="0" smtClean="0"/>
              <a:t>Warmte als vloeistof: “</a:t>
            </a:r>
            <a:r>
              <a:rPr lang="nl-NL" dirty="0" err="1" smtClean="0"/>
              <a:t>caloric</a:t>
            </a:r>
            <a:r>
              <a:rPr lang="nl-NL" dirty="0" smtClean="0"/>
              <a:t> </a:t>
            </a:r>
            <a:r>
              <a:rPr lang="nl-NL" dirty="0" err="1" smtClean="0"/>
              <a:t>fluid</a:t>
            </a:r>
            <a:r>
              <a:rPr lang="nl-NL" dirty="0" smtClean="0"/>
              <a:t>” met een behoudswet</a:t>
            </a:r>
          </a:p>
          <a:p>
            <a:pPr marL="0" indent="0">
              <a:buNone/>
            </a:pPr>
            <a:r>
              <a:rPr lang="nl-NL" dirty="0" smtClean="0"/>
              <a:t>Warmte stroming</a:t>
            </a:r>
          </a:p>
          <a:p>
            <a:pPr marL="0" indent="0">
              <a:buNone/>
            </a:pPr>
            <a:r>
              <a:rPr lang="nl-NL" dirty="0" smtClean="0"/>
              <a:t>Warmte reservoir</a:t>
            </a:r>
          </a:p>
          <a:p>
            <a:pPr marL="0" indent="0">
              <a:buNone/>
            </a:pPr>
            <a:r>
              <a:rPr lang="nl-NL" dirty="0" smtClean="0"/>
              <a:t>Warmte capaciteit</a:t>
            </a:r>
          </a:p>
          <a:p>
            <a:pPr marL="0" indent="0">
              <a:buNone/>
            </a:pPr>
            <a:r>
              <a:rPr lang="nl-NL" dirty="0" smtClean="0"/>
              <a:t>Warmte transport</a:t>
            </a:r>
            <a:endParaRPr lang="nl-NL" dirty="0"/>
          </a:p>
        </p:txBody>
      </p:sp>
      <p:sp>
        <p:nvSpPr>
          <p:cNvPr id="4" name="TextBox 3"/>
          <p:cNvSpPr txBox="1"/>
          <p:nvPr/>
        </p:nvSpPr>
        <p:spPr>
          <a:xfrm>
            <a:off x="5364088" y="4581128"/>
            <a:ext cx="3384376" cy="1477328"/>
          </a:xfrm>
          <a:prstGeom prst="rect">
            <a:avLst/>
          </a:prstGeom>
          <a:noFill/>
        </p:spPr>
        <p:txBody>
          <a:bodyPr wrap="square" rtlCol="0">
            <a:spAutoFit/>
          </a:bodyPr>
          <a:lstStyle/>
          <a:p>
            <a:r>
              <a:rPr lang="nl-NL" dirty="0" smtClean="0"/>
              <a:t>In uitstekende amerikaanse leerboeken, komen toch veel zinnen voor die warmte als substantie suggereren (Brookes, 2006)</a:t>
            </a:r>
            <a:endParaRPr lang="nl-NL" dirty="0"/>
          </a:p>
        </p:txBody>
      </p:sp>
    </p:spTree>
    <p:extLst>
      <p:ext uri="{BB962C8B-B14F-4D97-AF65-F5344CB8AC3E}">
        <p14:creationId xmlns:p14="http://schemas.microsoft.com/office/powerpoint/2010/main" val="1898130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Warmte</a:t>
            </a:r>
            <a:r>
              <a:rPr lang="en-US" dirty="0" smtClean="0"/>
              <a:t> in </a:t>
            </a:r>
            <a:r>
              <a:rPr lang="en-US" dirty="0" err="1" smtClean="0"/>
              <a:t>leerboeken</a:t>
            </a:r>
            <a:endParaRPr lang="en-US" dirty="0"/>
          </a:p>
        </p:txBody>
      </p:sp>
      <p:sp>
        <p:nvSpPr>
          <p:cNvPr id="3" name="Content Placeholder 2"/>
          <p:cNvSpPr>
            <a:spLocks noGrp="1"/>
          </p:cNvSpPr>
          <p:nvPr>
            <p:ph idx="1"/>
          </p:nvPr>
        </p:nvSpPr>
        <p:spPr>
          <a:xfrm>
            <a:off x="395536" y="1340768"/>
            <a:ext cx="8229600" cy="4525963"/>
          </a:xfrm>
        </p:spPr>
        <p:txBody>
          <a:bodyPr>
            <a:normAutofit lnSpcReduction="10000"/>
          </a:bodyPr>
          <a:lstStyle/>
          <a:p>
            <a:pPr marL="0" indent="0">
              <a:buNone/>
            </a:pPr>
            <a:r>
              <a:rPr lang="en-US" dirty="0" err="1" smtClean="0"/>
              <a:t>Een</a:t>
            </a:r>
            <a:r>
              <a:rPr lang="en-US" dirty="0" smtClean="0"/>
              <a:t> </a:t>
            </a:r>
            <a:r>
              <a:rPr lang="en-US" dirty="0" err="1" smtClean="0"/>
              <a:t>vwo</a:t>
            </a:r>
            <a:r>
              <a:rPr lang="en-US" dirty="0" smtClean="0"/>
              <a:t> 4 </a:t>
            </a:r>
            <a:r>
              <a:rPr lang="en-US" dirty="0" err="1" smtClean="0"/>
              <a:t>boek</a:t>
            </a:r>
            <a:r>
              <a:rPr lang="en-US" dirty="0" smtClean="0"/>
              <a:t>: </a:t>
            </a:r>
            <a:r>
              <a:rPr lang="en-US" dirty="0" err="1" smtClean="0"/>
              <a:t>Warmte</a:t>
            </a:r>
            <a:r>
              <a:rPr lang="en-US" dirty="0" smtClean="0"/>
              <a:t> transport</a:t>
            </a:r>
          </a:p>
          <a:p>
            <a:pPr marL="0" indent="0">
              <a:buNone/>
            </a:pPr>
            <a:r>
              <a:rPr lang="en-US" dirty="0" err="1" smtClean="0"/>
              <a:t>Een</a:t>
            </a:r>
            <a:r>
              <a:rPr lang="en-US" dirty="0" smtClean="0"/>
              <a:t> </a:t>
            </a:r>
            <a:r>
              <a:rPr lang="en-US" dirty="0" err="1" smtClean="0"/>
              <a:t>vwo</a:t>
            </a:r>
            <a:r>
              <a:rPr lang="en-US" dirty="0" smtClean="0"/>
              <a:t> 4 </a:t>
            </a:r>
            <a:r>
              <a:rPr lang="en-US" dirty="0" err="1" smtClean="0"/>
              <a:t>boek</a:t>
            </a:r>
            <a:r>
              <a:rPr lang="en-US" dirty="0" smtClean="0"/>
              <a:t>: </a:t>
            </a:r>
            <a:r>
              <a:rPr lang="en-US" i="1" dirty="0" err="1" smtClean="0"/>
              <a:t>warmte</a:t>
            </a:r>
            <a:r>
              <a:rPr lang="en-US" i="1" dirty="0" smtClean="0"/>
              <a:t> </a:t>
            </a:r>
            <a:r>
              <a:rPr lang="en-US" i="1" dirty="0" err="1" smtClean="0"/>
              <a:t>verplaatst</a:t>
            </a:r>
            <a:r>
              <a:rPr lang="en-US" i="1" dirty="0" smtClean="0"/>
              <a:t> </a:t>
            </a:r>
            <a:r>
              <a:rPr lang="en-US" i="1" dirty="0" err="1" smtClean="0"/>
              <a:t>zich</a:t>
            </a:r>
            <a:r>
              <a:rPr lang="en-US" i="1" dirty="0" smtClean="0"/>
              <a:t> van </a:t>
            </a:r>
            <a:r>
              <a:rPr lang="en-US" i="1" dirty="0" err="1" smtClean="0"/>
              <a:t>stoffen</a:t>
            </a:r>
            <a:r>
              <a:rPr lang="en-US" i="1" dirty="0" smtClean="0"/>
              <a:t> met </a:t>
            </a:r>
            <a:r>
              <a:rPr lang="en-US" i="1" dirty="0" err="1" smtClean="0"/>
              <a:t>hoge</a:t>
            </a:r>
            <a:r>
              <a:rPr lang="en-US" i="1" dirty="0" smtClean="0"/>
              <a:t> </a:t>
            </a:r>
            <a:r>
              <a:rPr lang="en-US" i="1" dirty="0" err="1" smtClean="0"/>
              <a:t>temperatuur</a:t>
            </a:r>
            <a:r>
              <a:rPr lang="en-US" i="1" dirty="0" smtClean="0"/>
              <a:t> </a:t>
            </a:r>
            <a:r>
              <a:rPr lang="en-US" i="1" dirty="0" err="1" smtClean="0"/>
              <a:t>naar</a:t>
            </a:r>
            <a:r>
              <a:rPr lang="en-US" i="1" dirty="0" smtClean="0"/>
              <a:t> </a:t>
            </a:r>
            <a:r>
              <a:rPr lang="en-US" i="1" dirty="0" err="1" smtClean="0"/>
              <a:t>stoffen</a:t>
            </a:r>
            <a:r>
              <a:rPr lang="en-US" i="1" dirty="0" smtClean="0"/>
              <a:t> met </a:t>
            </a:r>
            <a:r>
              <a:rPr lang="en-US" i="1" dirty="0" err="1" smtClean="0"/>
              <a:t>lage</a:t>
            </a:r>
            <a:r>
              <a:rPr lang="en-US" i="1" dirty="0" smtClean="0"/>
              <a:t> </a:t>
            </a:r>
            <a:r>
              <a:rPr lang="en-US" i="1" dirty="0" err="1" smtClean="0"/>
              <a:t>temperatuur</a:t>
            </a:r>
            <a:endParaRPr lang="en-US" i="1" dirty="0" smtClean="0"/>
          </a:p>
          <a:p>
            <a:pPr marL="0" indent="0">
              <a:buNone/>
            </a:pPr>
            <a:endParaRPr lang="en-US" i="1" dirty="0"/>
          </a:p>
          <a:p>
            <a:pPr marL="0" indent="0">
              <a:buNone/>
            </a:pPr>
            <a:r>
              <a:rPr lang="en-US" dirty="0" err="1" smtClean="0"/>
              <a:t>Overigens</a:t>
            </a:r>
            <a:r>
              <a:rPr lang="en-US" dirty="0" smtClean="0"/>
              <a:t>, </a:t>
            </a:r>
            <a:r>
              <a:rPr lang="en-US" dirty="0" err="1" smtClean="0"/>
              <a:t>beide</a:t>
            </a:r>
            <a:r>
              <a:rPr lang="en-US" dirty="0" smtClean="0"/>
              <a:t> </a:t>
            </a:r>
            <a:r>
              <a:rPr lang="en-US" dirty="0" err="1" smtClean="0"/>
              <a:t>boeken</a:t>
            </a:r>
            <a:r>
              <a:rPr lang="en-US" dirty="0" smtClean="0"/>
              <a:t> </a:t>
            </a:r>
            <a:r>
              <a:rPr lang="en-US" dirty="0" err="1" smtClean="0"/>
              <a:t>gebruiken</a:t>
            </a:r>
            <a:r>
              <a:rPr lang="en-US" dirty="0" smtClean="0"/>
              <a:t> </a:t>
            </a:r>
            <a:r>
              <a:rPr lang="en-US" dirty="0" err="1" smtClean="0"/>
              <a:t>een</a:t>
            </a:r>
            <a:r>
              <a:rPr lang="en-US" dirty="0" smtClean="0"/>
              <a:t> </a:t>
            </a:r>
            <a:r>
              <a:rPr lang="en-US" dirty="0" err="1" smtClean="0"/>
              <a:t>deeltjes</a:t>
            </a:r>
            <a:r>
              <a:rPr lang="en-US" dirty="0" smtClean="0"/>
              <a:t> model </a:t>
            </a:r>
            <a:r>
              <a:rPr lang="en-US" dirty="0" err="1" smtClean="0"/>
              <a:t>voor</a:t>
            </a:r>
            <a:r>
              <a:rPr lang="en-US" dirty="0" smtClean="0"/>
              <a:t> </a:t>
            </a:r>
            <a:r>
              <a:rPr lang="en-US" dirty="0" err="1" smtClean="0"/>
              <a:t>verdere</a:t>
            </a:r>
            <a:r>
              <a:rPr lang="en-US" dirty="0" smtClean="0"/>
              <a:t> </a:t>
            </a:r>
            <a:r>
              <a:rPr lang="en-US" dirty="0" err="1" smtClean="0"/>
              <a:t>uitleg</a:t>
            </a:r>
            <a:r>
              <a:rPr lang="en-US" dirty="0" smtClean="0"/>
              <a:t>  ….  </a:t>
            </a:r>
            <a:r>
              <a:rPr lang="en-US" dirty="0" err="1" smtClean="0"/>
              <a:t>Wat</a:t>
            </a:r>
            <a:r>
              <a:rPr lang="en-US" dirty="0" smtClean="0"/>
              <a:t> </a:t>
            </a:r>
            <a:r>
              <a:rPr lang="en-US" dirty="0" err="1" smtClean="0"/>
              <a:t>wordt</a:t>
            </a:r>
            <a:r>
              <a:rPr lang="en-US" dirty="0" smtClean="0"/>
              <a:t> </a:t>
            </a:r>
            <a:r>
              <a:rPr lang="en-US" dirty="0" err="1" smtClean="0"/>
              <a:t>er</a:t>
            </a:r>
            <a:r>
              <a:rPr lang="en-US" dirty="0" smtClean="0"/>
              <a:t> </a:t>
            </a:r>
            <a:r>
              <a:rPr lang="en-US" dirty="0" err="1" smtClean="0"/>
              <a:t>dan</a:t>
            </a:r>
            <a:r>
              <a:rPr lang="en-US" dirty="0" smtClean="0"/>
              <a:t> </a:t>
            </a:r>
            <a:r>
              <a:rPr lang="en-US" dirty="0" err="1" smtClean="0"/>
              <a:t>getransporteerd</a:t>
            </a:r>
            <a:r>
              <a:rPr lang="en-US" dirty="0" smtClean="0"/>
              <a:t>?  </a:t>
            </a:r>
            <a:r>
              <a:rPr lang="en-US" dirty="0" err="1" smtClean="0"/>
              <a:t>Beter</a:t>
            </a:r>
            <a:r>
              <a:rPr lang="en-US" dirty="0" smtClean="0"/>
              <a:t>: </a:t>
            </a:r>
            <a:r>
              <a:rPr lang="en-US" dirty="0" err="1" smtClean="0"/>
              <a:t>arbeid</a:t>
            </a:r>
            <a:r>
              <a:rPr lang="en-US" dirty="0" smtClean="0"/>
              <a:t> </a:t>
            </a:r>
            <a:r>
              <a:rPr lang="en-US" dirty="0" err="1" smtClean="0"/>
              <a:t>en</a:t>
            </a:r>
            <a:r>
              <a:rPr lang="en-US" dirty="0" smtClean="0"/>
              <a:t> </a:t>
            </a:r>
            <a:r>
              <a:rPr lang="en-US" dirty="0" err="1" smtClean="0"/>
              <a:t>warmte</a:t>
            </a:r>
            <a:r>
              <a:rPr lang="en-US" dirty="0" smtClean="0"/>
              <a:t> </a:t>
            </a:r>
            <a:r>
              <a:rPr lang="en-US" dirty="0" err="1" smtClean="0"/>
              <a:t>gezien</a:t>
            </a:r>
            <a:r>
              <a:rPr lang="en-US" dirty="0" smtClean="0"/>
              <a:t> </a:t>
            </a:r>
            <a:r>
              <a:rPr lang="en-US" dirty="0" err="1" smtClean="0"/>
              <a:t>als</a:t>
            </a:r>
            <a:r>
              <a:rPr lang="en-US" dirty="0" smtClean="0"/>
              <a:t> “</a:t>
            </a:r>
            <a:r>
              <a:rPr lang="en-US" dirty="0" err="1" smtClean="0"/>
              <a:t>energiestromen</a:t>
            </a:r>
            <a:r>
              <a:rPr lang="en-US" dirty="0" smtClean="0"/>
              <a:t>”?</a:t>
            </a:r>
            <a:endParaRPr lang="en-US" dirty="0"/>
          </a:p>
        </p:txBody>
      </p:sp>
    </p:spTree>
    <p:extLst>
      <p:ext uri="{BB962C8B-B14F-4D97-AF65-F5344CB8AC3E}">
        <p14:creationId xmlns:p14="http://schemas.microsoft.com/office/powerpoint/2010/main" val="3081146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1"/>
            <a:ext cx="7772400" cy="936104"/>
          </a:xfrm>
        </p:spPr>
        <p:txBody>
          <a:bodyPr/>
          <a:lstStyle/>
          <a:p>
            <a:pPr algn="ctr"/>
            <a:r>
              <a:rPr lang="nl-NL" dirty="0" smtClean="0"/>
              <a:t>Voorspel</a:t>
            </a:r>
            <a:endParaRPr lang="nl-NL" dirty="0"/>
          </a:p>
        </p:txBody>
      </p:sp>
    </p:spTree>
    <p:extLst>
      <p:ext uri="{BB962C8B-B14F-4D97-AF65-F5344CB8AC3E}">
        <p14:creationId xmlns:p14="http://schemas.microsoft.com/office/powerpoint/2010/main" val="3217679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492896"/>
            <a:ext cx="7772400" cy="1362075"/>
          </a:xfrm>
        </p:spPr>
        <p:txBody>
          <a:bodyPr/>
          <a:lstStyle/>
          <a:p>
            <a:pPr algn="ctr"/>
            <a:r>
              <a:rPr lang="nl-NL" dirty="0" smtClean="0"/>
              <a:t>Representaties</a:t>
            </a:r>
            <a:endParaRPr lang="nl-NL" dirty="0"/>
          </a:p>
        </p:txBody>
      </p:sp>
    </p:spTree>
    <p:extLst>
      <p:ext uri="{BB962C8B-B14F-4D97-AF65-F5344CB8AC3E}">
        <p14:creationId xmlns:p14="http://schemas.microsoft.com/office/powerpoint/2010/main" val="716829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nl-NL" dirty="0" smtClean="0"/>
              <a:t>Representaties</a:t>
            </a:r>
            <a:endParaRPr lang="nl-NL" dirty="0"/>
          </a:p>
        </p:txBody>
      </p:sp>
      <p:sp>
        <p:nvSpPr>
          <p:cNvPr id="3" name="Content Placeholder 2"/>
          <p:cNvSpPr>
            <a:spLocks noGrp="1"/>
          </p:cNvSpPr>
          <p:nvPr>
            <p:ph idx="1"/>
          </p:nvPr>
        </p:nvSpPr>
        <p:spPr>
          <a:xfrm>
            <a:off x="467544" y="1412776"/>
            <a:ext cx="8229600" cy="5184576"/>
          </a:xfrm>
        </p:spPr>
        <p:txBody>
          <a:bodyPr>
            <a:normAutofit fontScale="62500" lnSpcReduction="20000"/>
          </a:bodyPr>
          <a:lstStyle/>
          <a:p>
            <a:pPr marL="0" indent="0">
              <a:buNone/>
            </a:pPr>
            <a:r>
              <a:rPr lang="nl-NL" sz="5400" dirty="0"/>
              <a:t>Vaktaal					Plaatjes</a:t>
            </a:r>
          </a:p>
          <a:p>
            <a:pPr marL="0" indent="0">
              <a:buNone/>
            </a:pPr>
            <a:r>
              <a:rPr lang="nl-NL" sz="5400" dirty="0"/>
              <a:t>Formules en vergelijkingen	</a:t>
            </a:r>
            <a:r>
              <a:rPr lang="nl-NL" sz="5400" dirty="0" smtClean="0"/>
              <a:t>Modellen</a:t>
            </a:r>
            <a:endParaRPr lang="nl-NL" sz="5400" dirty="0"/>
          </a:p>
          <a:p>
            <a:pPr marL="0" indent="0">
              <a:buNone/>
            </a:pPr>
            <a:r>
              <a:rPr lang="nl-NL" sz="5400" dirty="0"/>
              <a:t>Grafieken					Simulaties</a:t>
            </a:r>
          </a:p>
          <a:p>
            <a:pPr marL="0" indent="0">
              <a:buNone/>
            </a:pPr>
            <a:r>
              <a:rPr lang="nl-NL" sz="5400" dirty="0"/>
              <a:t>Diagrammen</a:t>
            </a:r>
          </a:p>
          <a:p>
            <a:pPr marL="0" indent="0">
              <a:buNone/>
            </a:pPr>
            <a:endParaRPr lang="nl-NL" sz="5100" dirty="0" smtClean="0"/>
          </a:p>
          <a:p>
            <a:pPr marL="0" indent="0">
              <a:buNone/>
            </a:pPr>
            <a:r>
              <a:rPr lang="nl-NL" sz="5100" dirty="0" smtClean="0"/>
              <a:t>Lemke</a:t>
            </a:r>
            <a:r>
              <a:rPr lang="nl-NL" sz="5100" i="1" dirty="0" smtClean="0"/>
              <a:t>: </a:t>
            </a:r>
            <a:r>
              <a:rPr lang="nl-NL" sz="5100" i="1" dirty="0" smtClean="0">
                <a:solidFill>
                  <a:srgbClr val="FFFF00"/>
                </a:solidFill>
              </a:rPr>
              <a:t>the primary activity of students in physics is representing</a:t>
            </a:r>
          </a:p>
          <a:p>
            <a:pPr marL="0" indent="0">
              <a:buNone/>
            </a:pPr>
            <a:endParaRPr lang="nl-NL" sz="5100" i="1" dirty="0" smtClean="0"/>
          </a:p>
          <a:p>
            <a:pPr marL="0" indent="0">
              <a:buNone/>
            </a:pPr>
            <a:r>
              <a:rPr lang="nl-NL" sz="5100" dirty="0" smtClean="0"/>
              <a:t>Scheider</a:t>
            </a:r>
            <a:r>
              <a:rPr lang="nl-NL" sz="5100" i="1" dirty="0"/>
              <a:t>: </a:t>
            </a:r>
            <a:r>
              <a:rPr lang="nl-NL" sz="5100" i="1" dirty="0" smtClean="0"/>
              <a:t>Gij </a:t>
            </a:r>
            <a:r>
              <a:rPr lang="nl-NL" sz="5100" i="1" dirty="0"/>
              <a:t>zult geen woorden onderwijzen, behalve als deze helpen mentale beelden te vormen waarin kennis en begrip wonen</a:t>
            </a:r>
            <a:r>
              <a:rPr lang="nl-NL" sz="4000" i="1" dirty="0"/>
              <a:t>.</a:t>
            </a:r>
            <a:endParaRPr lang="nl-NL" sz="4000" i="1" dirty="0" smtClean="0"/>
          </a:p>
          <a:p>
            <a:pPr marL="0" indent="0">
              <a:buNone/>
            </a:pPr>
            <a:endParaRPr lang="nl-NL" i="1" dirty="0" smtClean="0"/>
          </a:p>
          <a:p>
            <a:pPr marL="0" indent="0">
              <a:buNone/>
            </a:pPr>
            <a:endParaRPr lang="nl-NL" dirty="0"/>
          </a:p>
        </p:txBody>
      </p:sp>
    </p:spTree>
    <p:extLst>
      <p:ext uri="{BB962C8B-B14F-4D97-AF65-F5344CB8AC3E}">
        <p14:creationId xmlns:p14="http://schemas.microsoft.com/office/powerpoint/2010/main" val="105709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Representaties van een schakeling</a:t>
            </a:r>
            <a:endParaRPr lang="nl-NL" dirty="0"/>
          </a:p>
        </p:txBody>
      </p:sp>
      <p:pic>
        <p:nvPicPr>
          <p:cNvPr id="3075" name="Picture 3" descr="F:\photosnew\Demonstrations\Reehorst 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245139"/>
            <a:ext cx="3776294" cy="283193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5220650" y="1234811"/>
            <a:ext cx="3409156" cy="2304256"/>
            <a:chOff x="4992842" y="1916832"/>
            <a:chExt cx="3661184" cy="2852588"/>
          </a:xfrm>
        </p:grpSpPr>
        <p:cxnSp>
          <p:nvCxnSpPr>
            <p:cNvPr id="21" name="Straight Connector 20"/>
            <p:cNvCxnSpPr/>
            <p:nvPr/>
          </p:nvCxnSpPr>
          <p:spPr>
            <a:xfrm>
              <a:off x="6929618" y="4445877"/>
              <a:ext cx="1716968" cy="0"/>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992842" y="1916832"/>
              <a:ext cx="3661184" cy="2852588"/>
              <a:chOff x="5004048" y="2204864"/>
              <a:chExt cx="3661184" cy="2852588"/>
            </a:xfrm>
          </p:grpSpPr>
          <p:cxnSp>
            <p:nvCxnSpPr>
              <p:cNvPr id="5" name="Straight Connector 4"/>
              <p:cNvCxnSpPr/>
              <p:nvPr/>
            </p:nvCxnSpPr>
            <p:spPr>
              <a:xfrm>
                <a:off x="5004048" y="2420888"/>
                <a:ext cx="504056" cy="0"/>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92280" y="2466917"/>
                <a:ext cx="468052" cy="0"/>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461" y="2447195"/>
                <a:ext cx="512763"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lowchart: Connector 11"/>
              <p:cNvSpPr/>
              <p:nvPr/>
            </p:nvSpPr>
            <p:spPr>
              <a:xfrm>
                <a:off x="5508104" y="2204864"/>
                <a:ext cx="567357"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0332" y="2204864"/>
                <a:ext cx="59213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lowchart: Connector 12"/>
              <p:cNvSpPr/>
              <p:nvPr/>
            </p:nvSpPr>
            <p:spPr>
              <a:xfrm>
                <a:off x="6553797" y="2204864"/>
                <a:ext cx="504056" cy="504056"/>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1"/>
                    </a:solidFill>
                  </a:rPr>
                  <a:t>L</a:t>
                </a:r>
                <a:endParaRPr lang="nl-NL" dirty="0">
                  <a:solidFill>
                    <a:schemeClr val="bg1"/>
                  </a:solidFill>
                </a:endParaRPr>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2469" y="2471708"/>
                <a:ext cx="512763"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5004048" y="2420888"/>
                <a:ext cx="72008" cy="2304256"/>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76056" y="4725144"/>
                <a:ext cx="1729769" cy="0"/>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078" idx="3"/>
              </p:cNvCxnSpPr>
              <p:nvPr/>
            </p:nvCxnSpPr>
            <p:spPr>
              <a:xfrm>
                <a:off x="8665232" y="2481233"/>
                <a:ext cx="0" cy="2243911"/>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05825" y="4365104"/>
                <a:ext cx="0" cy="692348"/>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48264" y="4509120"/>
                <a:ext cx="0" cy="432048"/>
              </a:xfrm>
              <a:prstGeom prst="line">
                <a:avLst/>
              </a:prstGeom>
              <a:ln w="19050" cmpd="sng">
                <a:solidFill>
                  <a:srgbClr val="FFFF00"/>
                </a:solidFill>
              </a:ln>
            </p:spPr>
            <p:style>
              <a:lnRef idx="1">
                <a:schemeClr val="accent1"/>
              </a:lnRef>
              <a:fillRef idx="0">
                <a:schemeClr val="accent1"/>
              </a:fillRef>
              <a:effectRef idx="0">
                <a:schemeClr val="accent1"/>
              </a:effectRef>
              <a:fontRef idx="minor">
                <a:schemeClr val="tx1"/>
              </a:fontRef>
            </p:style>
          </p:cxnSp>
        </p:grpSp>
      </p:gr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189" y="3671510"/>
            <a:ext cx="4356803" cy="3147646"/>
          </a:xfrm>
          <a:prstGeom prst="rect">
            <a:avLst/>
          </a:prstGeom>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626" y="3716066"/>
            <a:ext cx="4101288" cy="314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052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uijnstee.DUIJNSTE-BF4A6D\Application Data\Microsoft\Media Catalog\SimpleCircuit2[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400800" cy="4913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19672" y="6093296"/>
            <a:ext cx="3106941" cy="523220"/>
          </a:xfrm>
          <a:prstGeom prst="rect">
            <a:avLst/>
          </a:prstGeom>
          <a:noFill/>
        </p:spPr>
        <p:txBody>
          <a:bodyPr wrap="none" rtlCol="0">
            <a:spAutoFit/>
          </a:bodyPr>
          <a:lstStyle/>
          <a:p>
            <a:r>
              <a:rPr lang="nl-NL" sz="2800" dirty="0" smtClean="0"/>
              <a:t>Duynstee simulaties</a:t>
            </a:r>
            <a:endParaRPr lang="nl-NL"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92692"/>
            <a:ext cx="8229600" cy="1143000"/>
          </a:xfrm>
        </p:spPr>
        <p:txBody>
          <a:bodyPr/>
          <a:lstStyle/>
          <a:p>
            <a:r>
              <a:rPr lang="en-US" altLang="nl-NL" dirty="0" smtClean="0"/>
              <a:t>“</a:t>
            </a:r>
            <a:r>
              <a:rPr lang="en-US" altLang="nl-NL" dirty="0" err="1" smtClean="0"/>
              <a:t>Verklaringen</a:t>
            </a:r>
            <a:r>
              <a:rPr lang="en-US" altLang="nl-NL" dirty="0" smtClean="0"/>
              <a:t>” in </a:t>
            </a:r>
            <a:r>
              <a:rPr lang="en-US" altLang="nl-NL" dirty="0" err="1" smtClean="0"/>
              <a:t>representaties</a:t>
            </a:r>
            <a:endParaRPr lang="en-US" altLang="nl-NL" dirty="0"/>
          </a:p>
        </p:txBody>
      </p:sp>
      <p:pic>
        <p:nvPicPr>
          <p:cNvPr id="18436" name="Picture 4" descr="electric crea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32" y="1203978"/>
            <a:ext cx="4792960" cy="27018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6" y="3905779"/>
            <a:ext cx="4776936" cy="2913377"/>
          </a:xfrm>
          <a:prstGeom prst="rect">
            <a:avLst/>
          </a:prstGeom>
        </p:spPr>
      </p:pic>
      <p:pic>
        <p:nvPicPr>
          <p:cNvPr id="2" name="Picture 1"/>
          <p:cNvPicPr>
            <a:picLocks noChangeAspect="1"/>
          </p:cNvPicPr>
          <p:nvPr/>
        </p:nvPicPr>
        <p:blipFill>
          <a:blip r:embed="rId5"/>
          <a:stretch>
            <a:fillRect/>
          </a:stretch>
        </p:blipFill>
        <p:spPr>
          <a:xfrm>
            <a:off x="4833016" y="1203978"/>
            <a:ext cx="4102964" cy="3145809"/>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0929" y="4405313"/>
            <a:ext cx="11334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1" y="4405314"/>
            <a:ext cx="2610857" cy="196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12436" y="6420356"/>
            <a:ext cx="3300519" cy="369332"/>
          </a:xfrm>
          <a:prstGeom prst="rect">
            <a:avLst/>
          </a:prstGeom>
          <a:noFill/>
        </p:spPr>
        <p:txBody>
          <a:bodyPr wrap="none" rtlCol="0">
            <a:spAutoFit/>
          </a:bodyPr>
          <a:lstStyle/>
          <a:p>
            <a:r>
              <a:rPr lang="nl-NL" dirty="0" smtClean="0"/>
              <a:t>Grondman/Pous, NVOX nov 2012</a:t>
            </a:r>
            <a:endParaRPr lang="nl-N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Heen-en-weer denken (“vertalen”) tussen representaties</a:t>
            </a:r>
            <a:endParaRPr lang="nl-NL"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1663220"/>
            <a:ext cx="8026122" cy="4536504"/>
          </a:xfrm>
          <a:prstGeom prst="rect">
            <a:avLst/>
          </a:prstGeom>
        </p:spPr>
      </p:pic>
      <p:sp>
        <p:nvSpPr>
          <p:cNvPr id="3" name="TextBox 2"/>
          <p:cNvSpPr txBox="1"/>
          <p:nvPr/>
        </p:nvSpPr>
        <p:spPr>
          <a:xfrm>
            <a:off x="678715" y="6335538"/>
            <a:ext cx="5909510" cy="523220"/>
          </a:xfrm>
          <a:prstGeom prst="rect">
            <a:avLst/>
          </a:prstGeom>
          <a:noFill/>
        </p:spPr>
        <p:txBody>
          <a:bodyPr wrap="square" rtlCol="0">
            <a:spAutoFit/>
          </a:bodyPr>
          <a:lstStyle/>
          <a:p>
            <a:r>
              <a:rPr lang="nl-NL" sz="2800" dirty="0" smtClean="0"/>
              <a:t>Schakelingschema en waarheidstabel</a:t>
            </a:r>
            <a:endParaRPr lang="nl-NL" sz="2800" dirty="0"/>
          </a:p>
        </p:txBody>
      </p:sp>
    </p:spTree>
    <p:extLst>
      <p:ext uri="{BB962C8B-B14F-4D97-AF65-F5344CB8AC3E}">
        <p14:creationId xmlns:p14="http://schemas.microsoft.com/office/powerpoint/2010/main" val="2445681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154"/>
            <a:ext cx="8229600" cy="1143000"/>
          </a:xfrm>
        </p:spPr>
        <p:txBody>
          <a:bodyPr>
            <a:normAutofit fontScale="90000"/>
          </a:bodyPr>
          <a:lstStyle/>
          <a:p>
            <a:r>
              <a:rPr lang="nl-NL" dirty="0" smtClean="0"/>
              <a:t>Heen-en-weer denken (“vertalen”) tussen representaties</a:t>
            </a:r>
            <a:endParaRPr lang="nl-NL"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4784"/>
            <a:ext cx="7214040" cy="5373216"/>
          </a:xfrm>
          <a:prstGeom prst="rect">
            <a:avLst/>
          </a:prstGeom>
        </p:spPr>
      </p:pic>
    </p:spTree>
    <p:extLst>
      <p:ext uri="{BB962C8B-B14F-4D97-AF65-F5344CB8AC3E}">
        <p14:creationId xmlns:p14="http://schemas.microsoft.com/office/powerpoint/2010/main" val="2302136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rmAutofit fontScale="90000"/>
          </a:bodyPr>
          <a:lstStyle/>
          <a:p>
            <a:r>
              <a:rPr lang="nl-NL" dirty="0" smtClean="0"/>
              <a:t>Vier representaties: verwarmen van pan + water .....  </a:t>
            </a:r>
            <a:r>
              <a:rPr lang="nl-NL" dirty="0" smtClean="0">
                <a:solidFill>
                  <a:srgbClr val="FFFF00"/>
                </a:solidFill>
              </a:rPr>
              <a:t>Vertalen tussen 4 representaties</a:t>
            </a:r>
            <a:endParaRPr lang="nl-NL" dirty="0">
              <a:solidFill>
                <a:srgbClr val="FFFF00"/>
              </a:solidFill>
            </a:endParaRPr>
          </a:p>
        </p:txBody>
      </p:sp>
      <p:sp>
        <p:nvSpPr>
          <p:cNvPr id="6" name="Pentagon 5"/>
          <p:cNvSpPr/>
          <p:nvPr/>
        </p:nvSpPr>
        <p:spPr>
          <a:xfrm>
            <a:off x="0" y="2362188"/>
            <a:ext cx="1206922" cy="765537"/>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04104"/>
            <a:ext cx="357187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06922" y="1786124"/>
            <a:ext cx="1779878" cy="221894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Pentagon 6"/>
          <p:cNvSpPr/>
          <p:nvPr/>
        </p:nvSpPr>
        <p:spPr>
          <a:xfrm>
            <a:off x="3083712" y="2399467"/>
            <a:ext cx="1200256" cy="728258"/>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xtBox 8"/>
          <p:cNvSpPr txBox="1"/>
          <p:nvPr/>
        </p:nvSpPr>
        <p:spPr>
          <a:xfrm>
            <a:off x="1262433" y="1801826"/>
            <a:ext cx="1668855" cy="1569660"/>
          </a:xfrm>
          <a:prstGeom prst="rect">
            <a:avLst/>
          </a:prstGeom>
          <a:noFill/>
        </p:spPr>
        <p:txBody>
          <a:bodyPr wrap="none" rtlCol="0">
            <a:spAutoFit/>
          </a:bodyPr>
          <a:lstStyle/>
          <a:p>
            <a:r>
              <a:rPr lang="nl-NL" sz="3200" dirty="0" smtClean="0">
                <a:solidFill>
                  <a:schemeClr val="bg1"/>
                </a:solidFill>
              </a:rPr>
              <a:t>Systeem </a:t>
            </a:r>
          </a:p>
          <a:p>
            <a:r>
              <a:rPr lang="nl-NL" sz="3200" dirty="0" smtClean="0">
                <a:solidFill>
                  <a:schemeClr val="bg1"/>
                </a:solidFill>
              </a:rPr>
              <a:t>pan</a:t>
            </a:r>
          </a:p>
          <a:p>
            <a:r>
              <a:rPr lang="nl-NL" sz="3200" dirty="0" smtClean="0">
                <a:solidFill>
                  <a:schemeClr val="bg1"/>
                </a:solidFill>
              </a:rPr>
              <a:t> + water</a:t>
            </a:r>
            <a:endParaRPr lang="nl-NL" sz="3200" dirty="0">
              <a:solidFill>
                <a:schemeClr val="bg1"/>
              </a:solidFill>
            </a:endParaRPr>
          </a:p>
        </p:txBody>
      </p:sp>
      <p:sp>
        <p:nvSpPr>
          <p:cNvPr id="12" name="TextBox 11"/>
          <p:cNvSpPr txBox="1"/>
          <p:nvPr/>
        </p:nvSpPr>
        <p:spPr>
          <a:xfrm>
            <a:off x="1579097" y="3344757"/>
            <a:ext cx="636713" cy="584775"/>
          </a:xfrm>
          <a:prstGeom prst="rect">
            <a:avLst/>
          </a:prstGeom>
          <a:noFill/>
        </p:spPr>
        <p:txBody>
          <a:bodyPr wrap="none" rtlCol="0">
            <a:spAutoFit/>
          </a:bodyPr>
          <a:lstStyle/>
          <a:p>
            <a:r>
              <a:rPr lang="nl-NL" sz="3200" dirty="0" smtClean="0">
                <a:solidFill>
                  <a:schemeClr val="bg1"/>
                </a:solidFill>
              </a:rPr>
              <a:t>u</a:t>
            </a:r>
            <a:r>
              <a:rPr lang="nl-NL" sz="3200" baseline="-25000" dirty="0" smtClean="0">
                <a:solidFill>
                  <a:schemeClr val="bg1"/>
                </a:solidFill>
              </a:rPr>
              <a:t>th</a:t>
            </a:r>
            <a:endParaRPr lang="nl-NL" sz="3200" dirty="0" smtClean="0">
              <a:solidFill>
                <a:schemeClr val="bg1"/>
              </a:solidFill>
            </a:endParaRPr>
          </a:p>
        </p:txBody>
      </p:sp>
      <p:sp>
        <p:nvSpPr>
          <p:cNvPr id="13" name="TextBox 12"/>
          <p:cNvSpPr txBox="1"/>
          <p:nvPr/>
        </p:nvSpPr>
        <p:spPr>
          <a:xfrm>
            <a:off x="107504" y="2335897"/>
            <a:ext cx="666352" cy="584775"/>
          </a:xfrm>
          <a:prstGeom prst="rect">
            <a:avLst/>
          </a:prstGeom>
          <a:noFill/>
        </p:spPr>
        <p:txBody>
          <a:bodyPr wrap="square" rtlCol="0">
            <a:spAutoFit/>
          </a:bodyPr>
          <a:lstStyle/>
          <a:p>
            <a:r>
              <a:rPr lang="nl-NL" sz="3200" dirty="0" smtClean="0">
                <a:solidFill>
                  <a:schemeClr val="bg1"/>
                </a:solidFill>
              </a:rPr>
              <a:t>Q</a:t>
            </a:r>
            <a:r>
              <a:rPr lang="nl-NL" sz="3200" baseline="-25000" dirty="0" smtClean="0">
                <a:solidFill>
                  <a:schemeClr val="bg1"/>
                </a:solidFill>
              </a:rPr>
              <a:t>in</a:t>
            </a:r>
            <a:endParaRPr lang="nl-NL" sz="3200" baseline="-25000" dirty="0">
              <a:solidFill>
                <a:schemeClr val="bg1"/>
              </a:solidFill>
            </a:endParaRPr>
          </a:p>
        </p:txBody>
      </p:sp>
      <p:sp>
        <p:nvSpPr>
          <p:cNvPr id="14" name="TextBox 13"/>
          <p:cNvSpPr txBox="1"/>
          <p:nvPr/>
        </p:nvSpPr>
        <p:spPr>
          <a:xfrm>
            <a:off x="3083712" y="2410950"/>
            <a:ext cx="758541" cy="584775"/>
          </a:xfrm>
          <a:prstGeom prst="rect">
            <a:avLst/>
          </a:prstGeom>
          <a:noFill/>
        </p:spPr>
        <p:txBody>
          <a:bodyPr wrap="none" rtlCol="0">
            <a:spAutoFit/>
          </a:bodyPr>
          <a:lstStyle/>
          <a:p>
            <a:r>
              <a:rPr lang="nl-NL" sz="3200" dirty="0" smtClean="0">
                <a:solidFill>
                  <a:schemeClr val="bg1"/>
                </a:solidFill>
              </a:rPr>
              <a:t>Q</a:t>
            </a:r>
            <a:r>
              <a:rPr lang="nl-NL" sz="3200" baseline="-25000" dirty="0" smtClean="0">
                <a:solidFill>
                  <a:schemeClr val="bg1"/>
                </a:solidFill>
              </a:rPr>
              <a:t>uit</a:t>
            </a:r>
            <a:endParaRPr lang="nl-NL" sz="3200" baseline="-25000" dirty="0">
              <a:solidFill>
                <a:schemeClr val="bg1"/>
              </a:solidFill>
            </a:endParaRPr>
          </a:p>
        </p:txBody>
      </p:sp>
      <mc:AlternateContent xmlns:mc="http://schemas.openxmlformats.org/markup-compatibility/2006" xmlns:a14="http://schemas.microsoft.com/office/drawing/2010/main">
        <mc:Choice Requires="a14">
          <p:sp>
            <p:nvSpPr>
              <p:cNvPr id="17" name="TextBox 16"/>
              <p:cNvSpPr txBox="1"/>
              <p:nvPr/>
            </p:nvSpPr>
            <p:spPr>
              <a:xfrm>
                <a:off x="501185" y="5157192"/>
                <a:ext cx="323236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nl-NL" sz="3200" i="1" smtClean="0">
                          <a:latin typeface="Cambria Math"/>
                          <a:ea typeface="Cambria Math"/>
                        </a:rPr>
                        <m:t>∆</m:t>
                      </m:r>
                      <m:r>
                        <a:rPr lang="nl-NL" sz="3200" b="0" i="1" smtClean="0">
                          <a:latin typeface="Cambria Math"/>
                          <a:ea typeface="Cambria Math"/>
                        </a:rPr>
                        <m:t>𝑈</m:t>
                      </m:r>
                      <m:r>
                        <a:rPr lang="nl-NL" sz="3200" b="0" i="1" smtClean="0">
                          <a:latin typeface="Cambria Math"/>
                          <a:ea typeface="Cambria Math"/>
                        </a:rPr>
                        <m:t>=</m:t>
                      </m:r>
                      <m:sSub>
                        <m:sSubPr>
                          <m:ctrlPr>
                            <a:rPr lang="nl-NL" sz="3200" b="0" i="1" smtClean="0">
                              <a:latin typeface="Cambria Math"/>
                              <a:ea typeface="Cambria Math"/>
                            </a:rPr>
                          </m:ctrlPr>
                        </m:sSubPr>
                        <m:e>
                          <m:r>
                            <a:rPr lang="nl-NL" sz="3200" b="0" i="1" smtClean="0">
                              <a:latin typeface="Cambria Math"/>
                              <a:ea typeface="Cambria Math"/>
                            </a:rPr>
                            <m:t>𝑄</m:t>
                          </m:r>
                        </m:e>
                        <m:sub>
                          <m:r>
                            <a:rPr lang="nl-NL" sz="3200" b="0" i="1" smtClean="0">
                              <a:latin typeface="Cambria Math"/>
                              <a:ea typeface="Cambria Math"/>
                            </a:rPr>
                            <m:t>𝑖𝑛</m:t>
                          </m:r>
                        </m:sub>
                      </m:sSub>
                      <m:r>
                        <a:rPr lang="nl-NL" sz="3200" b="0" i="1" smtClean="0">
                          <a:latin typeface="Cambria Math"/>
                          <a:ea typeface="Cambria Math"/>
                        </a:rPr>
                        <m:t> −</m:t>
                      </m:r>
                      <m:sSub>
                        <m:sSubPr>
                          <m:ctrlPr>
                            <a:rPr lang="nl-NL" sz="3200" b="0" i="1" smtClean="0">
                              <a:latin typeface="Cambria Math"/>
                              <a:ea typeface="Cambria Math"/>
                            </a:rPr>
                          </m:ctrlPr>
                        </m:sSubPr>
                        <m:e>
                          <m:r>
                            <a:rPr lang="nl-NL" sz="3200" b="0" i="1" smtClean="0">
                              <a:latin typeface="Cambria Math"/>
                              <a:ea typeface="Cambria Math"/>
                            </a:rPr>
                            <m:t>𝑄</m:t>
                          </m:r>
                        </m:e>
                        <m:sub>
                          <m:r>
                            <a:rPr lang="nl-NL" sz="3200" b="0" i="1" smtClean="0">
                              <a:latin typeface="Cambria Math"/>
                              <a:ea typeface="Cambria Math"/>
                            </a:rPr>
                            <m:t>𝑢𝑖𝑡</m:t>
                          </m:r>
                        </m:sub>
                      </m:sSub>
                    </m:oMath>
                  </m:oMathPara>
                </a14:m>
                <a:endParaRPr lang="nl-NL"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01185" y="5157192"/>
                <a:ext cx="3232360" cy="584775"/>
              </a:xfrm>
              <a:prstGeom prst="rect">
                <a:avLst/>
              </a:prstGeom>
              <a:blipFill rotWithShape="1">
                <a:blip r:embed="rId4"/>
                <a:stretch>
                  <a:fillRect/>
                </a:stretch>
              </a:blipFill>
            </p:spPr>
            <p:txBody>
              <a:bodyPr/>
              <a:lstStyle/>
              <a:p>
                <a:r>
                  <a:rPr lang="nl-NL">
                    <a:noFill/>
                  </a:rPr>
                  <a:t> </a:t>
                </a:r>
              </a:p>
            </p:txBody>
          </p:sp>
        </mc:Fallback>
      </mc:AlternateContent>
      <p:sp>
        <p:nvSpPr>
          <p:cNvPr id="18" name="TextBox 17"/>
          <p:cNvSpPr txBox="1"/>
          <p:nvPr/>
        </p:nvSpPr>
        <p:spPr>
          <a:xfrm>
            <a:off x="4283968" y="3637145"/>
            <a:ext cx="4599862" cy="2677656"/>
          </a:xfrm>
          <a:prstGeom prst="rect">
            <a:avLst/>
          </a:prstGeom>
          <a:noFill/>
        </p:spPr>
        <p:txBody>
          <a:bodyPr wrap="square" rtlCol="0">
            <a:spAutoFit/>
          </a:bodyPr>
          <a:lstStyle/>
          <a:p>
            <a:r>
              <a:rPr lang="nl-NL" sz="2400" dirty="0" smtClean="0"/>
              <a:t>De elektrische kookplaat wordt warm. Door geleiding wordt energie overgebracht naar pan + water (Q</a:t>
            </a:r>
            <a:r>
              <a:rPr lang="nl-NL" sz="2400" baseline="-25000" dirty="0" smtClean="0"/>
              <a:t>in</a:t>
            </a:r>
            <a:r>
              <a:rPr lang="nl-NL" sz="2400" dirty="0" smtClean="0"/>
              <a:t>). De thermische energie van pan + water neemt toe. Er is ook energie die weg lekt naar de omgeving (Q</a:t>
            </a:r>
            <a:r>
              <a:rPr lang="nl-NL" sz="2400" baseline="-25000" dirty="0" smtClean="0"/>
              <a:t>uit</a:t>
            </a:r>
            <a:r>
              <a:rPr lang="nl-NL" sz="2400" dirty="0" smtClean="0"/>
              <a:t>).</a:t>
            </a:r>
            <a:endParaRPr lang="nl-NL" sz="2400" dirty="0"/>
          </a:p>
        </p:txBody>
      </p:sp>
    </p:spTree>
    <p:extLst>
      <p:ext uri="{BB962C8B-B14F-4D97-AF65-F5344CB8AC3E}">
        <p14:creationId xmlns:p14="http://schemas.microsoft.com/office/powerpoint/2010/main" val="804113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7" y="0"/>
            <a:ext cx="9036496" cy="1143000"/>
          </a:xfrm>
        </p:spPr>
        <p:txBody>
          <a:bodyPr>
            <a:normAutofit/>
          </a:bodyPr>
          <a:lstStyle/>
          <a:p>
            <a:r>
              <a:rPr lang="nl-NL" dirty="0" smtClean="0"/>
              <a:t>“Vertalen” leidt onverwacht tot begrip</a:t>
            </a:r>
            <a:endParaRPr lang="nl-NL" dirty="0"/>
          </a:p>
        </p:txBody>
      </p:sp>
      <p:sp>
        <p:nvSpPr>
          <p:cNvPr id="3" name="Content Placeholder 2"/>
          <p:cNvSpPr>
            <a:spLocks noGrp="1"/>
          </p:cNvSpPr>
          <p:nvPr>
            <p:ph idx="1"/>
          </p:nvPr>
        </p:nvSpPr>
        <p:spPr>
          <a:xfrm>
            <a:off x="467544" y="1124745"/>
            <a:ext cx="8229600" cy="2376264"/>
          </a:xfrm>
        </p:spPr>
        <p:txBody>
          <a:bodyPr>
            <a:normAutofit/>
          </a:bodyPr>
          <a:lstStyle/>
          <a:p>
            <a:pPr marL="0" indent="0">
              <a:buNone/>
            </a:pPr>
            <a:r>
              <a:rPr lang="nl-NL" sz="2400" dirty="0" smtClean="0"/>
              <a:t>4 havo/vwo DBK:</a:t>
            </a:r>
            <a:endParaRPr lang="nl-NL" sz="2400" dirty="0"/>
          </a:p>
          <a:p>
            <a:pPr marL="0" indent="0">
              <a:buNone/>
            </a:pPr>
            <a:r>
              <a:rPr lang="nl-NL" sz="2400" dirty="0"/>
              <a:t>De zon levert energie door de kernreacties die erin plaatsvinden.</a:t>
            </a:r>
          </a:p>
          <a:p>
            <a:pPr marL="514350" indent="-514350">
              <a:buFont typeface="+mj-lt"/>
              <a:buAutoNum type="alphaLcParenR"/>
            </a:pPr>
            <a:r>
              <a:rPr lang="nl-NL" sz="2400" dirty="0" smtClean="0"/>
              <a:t>Hoe </a:t>
            </a:r>
            <a:r>
              <a:rPr lang="nl-NL" sz="2400" dirty="0"/>
              <a:t>zou je de energie-inhoud van de zon noemen?</a:t>
            </a:r>
          </a:p>
          <a:p>
            <a:pPr marL="514350" indent="-514350">
              <a:buFont typeface="+mj-lt"/>
              <a:buAutoNum type="alphaLcParenR"/>
            </a:pPr>
            <a:r>
              <a:rPr lang="nl-NL" sz="2400" dirty="0" smtClean="0"/>
              <a:t>Teken </a:t>
            </a:r>
            <a:r>
              <a:rPr lang="nl-NL" sz="2400" dirty="0"/>
              <a:t>de energiebalans van de zon.</a:t>
            </a:r>
          </a:p>
          <a:p>
            <a:pPr marL="514350" indent="-514350">
              <a:buFont typeface="+mj-lt"/>
              <a:buAutoNum type="alphaLcParenR"/>
            </a:pPr>
            <a:r>
              <a:rPr lang="nl-NL" sz="2400" dirty="0" smtClean="0"/>
              <a:t>Stel </a:t>
            </a:r>
            <a:r>
              <a:rPr lang="nl-NL" sz="2400" dirty="0"/>
              <a:t>de energievergelijking voor de zon op.</a:t>
            </a:r>
          </a:p>
        </p:txBody>
      </p:sp>
      <p:sp>
        <p:nvSpPr>
          <p:cNvPr id="11" name="Pentagon 10"/>
          <p:cNvSpPr/>
          <p:nvPr/>
        </p:nvSpPr>
        <p:spPr>
          <a:xfrm>
            <a:off x="683568" y="4509120"/>
            <a:ext cx="1944216" cy="1152128"/>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1"/>
                </a:solidFill>
              </a:rPr>
              <a:t>????????</a:t>
            </a:r>
            <a:endParaRPr lang="nl-NL"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370" y="4484911"/>
            <a:ext cx="19685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843808" y="3595441"/>
            <a:ext cx="2304256" cy="30963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smtClean="0">
                <a:solidFill>
                  <a:schemeClr val="bg1"/>
                </a:solidFill>
              </a:rPr>
              <a:t>U</a:t>
            </a:r>
            <a:r>
              <a:rPr lang="nl-NL" sz="3200" baseline="-25000" dirty="0" smtClean="0">
                <a:solidFill>
                  <a:schemeClr val="bg1"/>
                </a:solidFill>
              </a:rPr>
              <a:t>kern</a:t>
            </a:r>
            <a:endParaRPr lang="nl-NL" sz="3200" dirty="0" smtClean="0">
              <a:solidFill>
                <a:schemeClr val="bg1"/>
              </a:solidFill>
            </a:endParaRPr>
          </a:p>
          <a:p>
            <a:pPr algn="ctr"/>
            <a:r>
              <a:rPr lang="nl-NL" sz="3200" dirty="0" smtClean="0">
                <a:solidFill>
                  <a:schemeClr val="bg1"/>
                </a:solidFill>
              </a:rPr>
              <a:t>U</a:t>
            </a:r>
            <a:r>
              <a:rPr lang="nl-NL" sz="3200" baseline="-25000" dirty="0" smtClean="0">
                <a:solidFill>
                  <a:schemeClr val="bg1"/>
                </a:solidFill>
              </a:rPr>
              <a:t>thermisch</a:t>
            </a:r>
            <a:endParaRPr lang="nl-NL" sz="3200" baseline="-25000" dirty="0">
              <a:solidFill>
                <a:schemeClr val="bg1"/>
              </a:solidFill>
            </a:endParaRPr>
          </a:p>
        </p:txBody>
      </p:sp>
      <p:sp>
        <p:nvSpPr>
          <p:cNvPr id="13" name="TextBox 12"/>
          <p:cNvSpPr txBox="1"/>
          <p:nvPr/>
        </p:nvSpPr>
        <p:spPr>
          <a:xfrm>
            <a:off x="2915816" y="3595441"/>
            <a:ext cx="2232248" cy="584775"/>
          </a:xfrm>
          <a:prstGeom prst="rect">
            <a:avLst/>
          </a:prstGeom>
          <a:noFill/>
        </p:spPr>
        <p:txBody>
          <a:bodyPr wrap="square" rtlCol="0">
            <a:spAutoFit/>
          </a:bodyPr>
          <a:lstStyle/>
          <a:p>
            <a:pPr algn="ctr"/>
            <a:r>
              <a:rPr lang="nl-NL" sz="3200" dirty="0" smtClean="0">
                <a:solidFill>
                  <a:schemeClr val="bg1"/>
                </a:solidFill>
              </a:rPr>
              <a:t>De Zon</a:t>
            </a:r>
            <a:endParaRPr lang="nl-NL" sz="3200" dirty="0">
              <a:solidFill>
                <a:schemeClr val="bg1"/>
              </a:solidFill>
            </a:endParaRPr>
          </a:p>
        </p:txBody>
      </p:sp>
      <p:sp>
        <p:nvSpPr>
          <p:cNvPr id="14" name="TextBox 13"/>
          <p:cNvSpPr txBox="1"/>
          <p:nvPr/>
        </p:nvSpPr>
        <p:spPr>
          <a:xfrm>
            <a:off x="5724128" y="4558838"/>
            <a:ext cx="1380506" cy="1077218"/>
          </a:xfrm>
          <a:prstGeom prst="rect">
            <a:avLst/>
          </a:prstGeom>
          <a:noFill/>
        </p:spPr>
        <p:txBody>
          <a:bodyPr wrap="none" rtlCol="0">
            <a:spAutoFit/>
          </a:bodyPr>
          <a:lstStyle/>
          <a:p>
            <a:r>
              <a:rPr lang="nl-NL" sz="3200" dirty="0" smtClean="0">
                <a:solidFill>
                  <a:schemeClr val="bg1"/>
                </a:solidFill>
              </a:rPr>
              <a:t>U</a:t>
            </a:r>
            <a:r>
              <a:rPr lang="nl-NL" sz="3200" baseline="-25000" dirty="0" smtClean="0">
                <a:solidFill>
                  <a:schemeClr val="bg1"/>
                </a:solidFill>
              </a:rPr>
              <a:t>straling</a:t>
            </a:r>
          </a:p>
          <a:p>
            <a:r>
              <a:rPr lang="nl-NL" sz="3200" dirty="0" smtClean="0">
                <a:solidFill>
                  <a:schemeClr val="bg1"/>
                </a:solidFill>
              </a:rPr>
              <a:t>U</a:t>
            </a:r>
            <a:r>
              <a:rPr lang="nl-NL" sz="3200" baseline="-25000" dirty="0" smtClean="0">
                <a:solidFill>
                  <a:schemeClr val="bg1"/>
                </a:solidFill>
              </a:rPr>
              <a:t>deeltjes</a:t>
            </a:r>
            <a:endParaRPr lang="nl-NL" sz="3200" baseline="-25000" dirty="0">
              <a:solidFill>
                <a:schemeClr val="bg1"/>
              </a:solidFill>
            </a:endParaRPr>
          </a:p>
        </p:txBody>
      </p:sp>
    </p:spTree>
    <p:extLst>
      <p:ext uri="{BB962C8B-B14F-4D97-AF65-F5344CB8AC3E}">
        <p14:creationId xmlns:p14="http://schemas.microsoft.com/office/powerpoint/2010/main" val="1729444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78696" cy="1143000"/>
          </a:xfrm>
        </p:spPr>
        <p:txBody>
          <a:bodyPr/>
          <a:lstStyle/>
          <a:p>
            <a:r>
              <a:rPr lang="nl-NL" smtClean="0"/>
              <a:t>Energie PhET </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1" y="1938243"/>
            <a:ext cx="6459836" cy="488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64" y="84303"/>
            <a:ext cx="378142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795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116632"/>
            <a:ext cx="8136904" cy="5403768"/>
          </a:xfrm>
        </p:spPr>
      </p:pic>
      <p:sp>
        <p:nvSpPr>
          <p:cNvPr id="6" name="Title 5"/>
          <p:cNvSpPr>
            <a:spLocks noGrp="1"/>
          </p:cNvSpPr>
          <p:nvPr>
            <p:ph type="title"/>
          </p:nvPr>
        </p:nvSpPr>
        <p:spPr/>
        <p:txBody>
          <a:bodyPr/>
          <a:lstStyle/>
          <a:p>
            <a:endParaRPr lang="nl-NL"/>
          </a:p>
        </p:txBody>
      </p:sp>
      <p:sp>
        <p:nvSpPr>
          <p:cNvPr id="7" name="TextBox 6"/>
          <p:cNvSpPr txBox="1"/>
          <p:nvPr/>
        </p:nvSpPr>
        <p:spPr>
          <a:xfrm>
            <a:off x="899592" y="5656892"/>
            <a:ext cx="7704856" cy="1077218"/>
          </a:xfrm>
          <a:prstGeom prst="rect">
            <a:avLst/>
          </a:prstGeom>
          <a:noFill/>
        </p:spPr>
        <p:txBody>
          <a:bodyPr wrap="square" rtlCol="0">
            <a:spAutoFit/>
          </a:bodyPr>
          <a:lstStyle/>
          <a:p>
            <a:r>
              <a:rPr lang="nl-NL" sz="3200" dirty="0"/>
              <a:t>Natuurkunde vereist nogal wat vaktaal en voorstellingsvermogen</a:t>
            </a:r>
          </a:p>
        </p:txBody>
      </p:sp>
    </p:spTree>
    <p:extLst>
      <p:ext uri="{BB962C8B-B14F-4D97-AF65-F5344CB8AC3E}">
        <p14:creationId xmlns:p14="http://schemas.microsoft.com/office/powerpoint/2010/main" val="6595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Oefeningen met taal</a:t>
            </a:r>
            <a:endParaRPr lang="nl-NL" dirty="0"/>
          </a:p>
        </p:txBody>
      </p:sp>
      <p:sp>
        <p:nvSpPr>
          <p:cNvPr id="3" name="Content Placeholder 2"/>
          <p:cNvSpPr>
            <a:spLocks noGrp="1"/>
          </p:cNvSpPr>
          <p:nvPr>
            <p:ph idx="1"/>
          </p:nvPr>
        </p:nvSpPr>
        <p:spPr/>
        <p:txBody>
          <a:bodyPr/>
          <a:lstStyle/>
          <a:p>
            <a:r>
              <a:rPr lang="nl-NL" dirty="0" smtClean="0"/>
              <a:t>Discussies over begripsvragen: begrippen en vaktaal leren. Bronnen: Hewitt Conceptual Physics, veel andere boeken</a:t>
            </a:r>
          </a:p>
          <a:p>
            <a:r>
              <a:rPr lang="nl-NL" dirty="0" smtClean="0"/>
              <a:t>Formuleringen, diagnostische toets met Socrative, of gemengde werkvorm</a:t>
            </a:r>
          </a:p>
          <a:p>
            <a:r>
              <a:rPr lang="nl-NL" dirty="0" smtClean="0"/>
              <a:t>Begripsantwoorden van elkaar nakijken met rode pen, .. Docent heel belangrijk</a:t>
            </a:r>
          </a:p>
          <a:p>
            <a:r>
              <a:rPr lang="nl-NL" dirty="0" smtClean="0"/>
              <a:t>DARTS: Directed Activities Related to Texts</a:t>
            </a:r>
          </a:p>
          <a:p>
            <a:endParaRPr lang="nl-NL" dirty="0" smtClean="0"/>
          </a:p>
          <a:p>
            <a:endParaRPr lang="nl-NL" dirty="0"/>
          </a:p>
        </p:txBody>
      </p:sp>
    </p:spTree>
    <p:extLst>
      <p:ext uri="{BB962C8B-B14F-4D97-AF65-F5344CB8AC3E}">
        <p14:creationId xmlns:p14="http://schemas.microsoft.com/office/powerpoint/2010/main" val="3010449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DARTS: </a:t>
            </a:r>
            <a:r>
              <a:rPr lang="nl-NL" dirty="0" err="1" smtClean="0"/>
              <a:t>Directed</a:t>
            </a:r>
            <a:r>
              <a:rPr lang="nl-NL" dirty="0" smtClean="0"/>
              <a:t> </a:t>
            </a:r>
            <a:r>
              <a:rPr lang="nl-NL" dirty="0" err="1" smtClean="0"/>
              <a:t>Activities</a:t>
            </a:r>
            <a:r>
              <a:rPr lang="nl-NL" dirty="0" smtClean="0"/>
              <a:t> </a:t>
            </a:r>
            <a:r>
              <a:rPr lang="nl-NL" dirty="0" err="1" smtClean="0"/>
              <a:t>Related</a:t>
            </a:r>
            <a:r>
              <a:rPr lang="nl-NL" dirty="0" smtClean="0"/>
              <a:t> </a:t>
            </a:r>
            <a:r>
              <a:rPr lang="nl-NL" dirty="0" err="1" smtClean="0"/>
              <a:t>to</a:t>
            </a:r>
            <a:r>
              <a:rPr lang="nl-NL" dirty="0" smtClean="0"/>
              <a:t> </a:t>
            </a:r>
            <a:r>
              <a:rPr lang="nl-NL" dirty="0" err="1" smtClean="0"/>
              <a:t>TextS</a:t>
            </a:r>
            <a:endParaRPr lang="nl-NL"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lphaLcParenR"/>
            </a:pPr>
            <a:r>
              <a:rPr lang="nl-NL" dirty="0" err="1" smtClean="0"/>
              <a:t>Highlighting</a:t>
            </a:r>
            <a:r>
              <a:rPr lang="nl-NL" dirty="0" smtClean="0"/>
              <a:t>, essentie aanwijzen, samenvatten</a:t>
            </a:r>
          </a:p>
          <a:p>
            <a:pPr marL="514350" indent="-514350">
              <a:buFont typeface="+mj-lt"/>
              <a:buAutoNum type="alphaLcParenR"/>
            </a:pPr>
            <a:r>
              <a:rPr lang="nl-NL" dirty="0" smtClean="0"/>
              <a:t>Ontbrekende woorden invullen</a:t>
            </a:r>
          </a:p>
          <a:p>
            <a:pPr marL="514350" indent="-514350">
              <a:buFont typeface="+mj-lt"/>
              <a:buAutoNum type="alphaLcParenR"/>
            </a:pPr>
            <a:r>
              <a:rPr lang="nl-NL" dirty="0" smtClean="0"/>
              <a:t>Vragen beantwoorden over theorie die niet is uitgelegd (dwingen tot theorie studie)</a:t>
            </a:r>
          </a:p>
          <a:p>
            <a:pPr marL="514350" indent="-514350">
              <a:buFont typeface="+mj-lt"/>
              <a:buAutoNum type="alphaLcParenR"/>
            </a:pPr>
            <a:r>
              <a:rPr lang="nl-NL" dirty="0" smtClean="0"/>
              <a:t>Tekst uiteenrafelen en structuur aangeven in kantlijn of kopjes</a:t>
            </a:r>
          </a:p>
          <a:p>
            <a:pPr marL="514350" indent="-514350">
              <a:buFont typeface="+mj-lt"/>
              <a:buAutoNum type="alphaLcParenR"/>
            </a:pPr>
            <a:r>
              <a:rPr lang="nl-NL" dirty="0" smtClean="0"/>
              <a:t>Tekst weergeven in andere representaties</a:t>
            </a:r>
          </a:p>
          <a:p>
            <a:pPr marL="514350" indent="-514350">
              <a:buFont typeface="+mj-lt"/>
              <a:buAutoNum type="alphaLcParenR"/>
            </a:pPr>
            <a:r>
              <a:rPr lang="nl-NL" dirty="0" smtClean="0"/>
              <a:t>Gehusselde zinnen van een uitleg op volgorde zetten</a:t>
            </a:r>
          </a:p>
          <a:p>
            <a:pPr marL="514350" indent="-514350">
              <a:buFont typeface="+mj-lt"/>
              <a:buAutoNum type="alphaLcParenR"/>
            </a:pPr>
            <a:r>
              <a:rPr lang="nl-NL" dirty="0" smtClean="0"/>
              <a:t>Slechte uitleg laten verbeteren</a:t>
            </a:r>
          </a:p>
          <a:p>
            <a:endParaRPr lang="nl-NL" dirty="0" smtClean="0"/>
          </a:p>
          <a:p>
            <a:pPr marL="0" indent="0">
              <a:buNone/>
            </a:pPr>
            <a:endParaRPr lang="nl-NL" dirty="0"/>
          </a:p>
        </p:txBody>
      </p:sp>
    </p:spTree>
    <p:extLst>
      <p:ext uri="{BB962C8B-B14F-4D97-AF65-F5344CB8AC3E}">
        <p14:creationId xmlns:p14="http://schemas.microsoft.com/office/powerpoint/2010/main" val="274001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Oefenen in Redeneren</a:t>
            </a:r>
            <a:endParaRPr lang="nl-NL" dirty="0"/>
          </a:p>
        </p:txBody>
      </p:sp>
      <p:pic>
        <p:nvPicPr>
          <p:cNvPr id="7" name="Picture 6"/>
          <p:cNvPicPr>
            <a:picLocks noChangeAspect="1"/>
          </p:cNvPicPr>
          <p:nvPr/>
        </p:nvPicPr>
        <p:blipFill>
          <a:blip r:embed="rId3"/>
          <a:stretch>
            <a:fillRect/>
          </a:stretch>
        </p:blipFill>
        <p:spPr>
          <a:xfrm>
            <a:off x="124582" y="1772816"/>
            <a:ext cx="8894835" cy="5005250"/>
          </a:xfrm>
          <a:prstGeom prst="rect">
            <a:avLst/>
          </a:prstGeom>
        </p:spPr>
      </p:pic>
    </p:spTree>
    <p:extLst>
      <p:ext uri="{BB962C8B-B14F-4D97-AF65-F5344CB8AC3E}">
        <p14:creationId xmlns:p14="http://schemas.microsoft.com/office/powerpoint/2010/main" val="3513529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Samenvatting 1</a:t>
            </a:r>
            <a:endParaRPr lang="nl-NL" dirty="0"/>
          </a:p>
        </p:txBody>
      </p:sp>
      <p:sp>
        <p:nvSpPr>
          <p:cNvPr id="3" name="Content Placeholder 2"/>
          <p:cNvSpPr>
            <a:spLocks noGrp="1"/>
          </p:cNvSpPr>
          <p:nvPr>
            <p:ph idx="1"/>
          </p:nvPr>
        </p:nvSpPr>
        <p:spPr/>
        <p:txBody>
          <a:bodyPr/>
          <a:lstStyle/>
          <a:p>
            <a:pPr marL="514350" indent="-514350">
              <a:buFont typeface="+mj-lt"/>
              <a:buAutoNum type="arabicPeriod"/>
            </a:pPr>
            <a:r>
              <a:rPr lang="nl-NL" dirty="0" smtClean="0"/>
              <a:t>Misconcepties blijken taalonafhankelijk.</a:t>
            </a:r>
          </a:p>
          <a:p>
            <a:pPr marL="514350" indent="-514350">
              <a:buFont typeface="+mj-lt"/>
              <a:buAutoNum type="arabicPeriod"/>
            </a:pPr>
            <a:r>
              <a:rPr lang="nl-NL" dirty="0" smtClean="0"/>
              <a:t>Denken doen we niet alleen met taal.</a:t>
            </a:r>
          </a:p>
          <a:p>
            <a:pPr marL="514350" indent="-514350">
              <a:buFont typeface="+mj-lt"/>
              <a:buAutoNum type="arabicPeriod"/>
            </a:pPr>
            <a:r>
              <a:rPr lang="nl-NL" i="1" dirty="0" smtClean="0"/>
              <a:t>The </a:t>
            </a:r>
            <a:r>
              <a:rPr lang="nl-NL" i="1" dirty="0" err="1" smtClean="0"/>
              <a:t>primary</a:t>
            </a:r>
            <a:r>
              <a:rPr lang="nl-NL" i="1" dirty="0" smtClean="0"/>
              <a:t> </a:t>
            </a:r>
            <a:r>
              <a:rPr lang="nl-NL" i="1" dirty="0" err="1" smtClean="0"/>
              <a:t>activity</a:t>
            </a:r>
            <a:r>
              <a:rPr lang="nl-NL" i="1" dirty="0" smtClean="0"/>
              <a:t> of </a:t>
            </a:r>
            <a:r>
              <a:rPr lang="nl-NL" i="1" dirty="0" err="1" smtClean="0"/>
              <a:t>students</a:t>
            </a:r>
            <a:r>
              <a:rPr lang="nl-NL" i="1" dirty="0" smtClean="0"/>
              <a:t> in </a:t>
            </a:r>
            <a:r>
              <a:rPr lang="nl-NL" i="1" dirty="0" err="1" smtClean="0"/>
              <a:t>physics</a:t>
            </a:r>
            <a:r>
              <a:rPr lang="nl-NL" i="1" dirty="0" smtClean="0"/>
              <a:t> is “</a:t>
            </a:r>
            <a:r>
              <a:rPr lang="nl-NL" i="1" dirty="0" err="1" smtClean="0"/>
              <a:t>representing</a:t>
            </a:r>
            <a:r>
              <a:rPr lang="nl-NL" i="1" dirty="0" smtClean="0"/>
              <a:t>”…….</a:t>
            </a:r>
          </a:p>
          <a:p>
            <a:pPr marL="514350" indent="-514350">
              <a:buFont typeface="+mj-lt"/>
              <a:buAutoNum type="arabicPeriod"/>
            </a:pPr>
            <a:r>
              <a:rPr lang="nl-NL" dirty="0" smtClean="0"/>
              <a:t>Natuurkunde = heen-en-weer denken tussen representaties ……..  Vertalen!</a:t>
            </a:r>
          </a:p>
          <a:p>
            <a:pPr marL="514350" indent="-514350">
              <a:buFont typeface="+mj-lt"/>
              <a:buAutoNum type="arabicPeriod"/>
            </a:pPr>
            <a:r>
              <a:rPr lang="nl-NL" dirty="0" smtClean="0"/>
              <a:t>Er zijn veel manieren om hiermee te oefenen, ook in beperkte tijd..... Probeer!</a:t>
            </a:r>
          </a:p>
          <a:p>
            <a:pPr marL="514350" indent="-514350">
              <a:buFont typeface="+mj-lt"/>
              <a:buAutoNum type="arabicPeriod"/>
            </a:pPr>
            <a:endParaRPr lang="nl-NL" dirty="0"/>
          </a:p>
        </p:txBody>
      </p:sp>
    </p:spTree>
    <p:extLst>
      <p:ext uri="{BB962C8B-B14F-4D97-AF65-F5344CB8AC3E}">
        <p14:creationId xmlns:p14="http://schemas.microsoft.com/office/powerpoint/2010/main" val="27095529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Samenvatting 2</a:t>
            </a:r>
            <a:endParaRPr lang="nl-NL" dirty="0"/>
          </a:p>
        </p:txBody>
      </p:sp>
      <p:sp>
        <p:nvSpPr>
          <p:cNvPr id="3" name="Content Placeholder 2"/>
          <p:cNvSpPr>
            <a:spLocks noGrp="1"/>
          </p:cNvSpPr>
          <p:nvPr>
            <p:ph idx="1"/>
          </p:nvPr>
        </p:nvSpPr>
        <p:spPr/>
        <p:txBody>
          <a:bodyPr/>
          <a:lstStyle/>
          <a:p>
            <a:pPr marL="0" indent="0">
              <a:buNone/>
            </a:pPr>
            <a:r>
              <a:rPr lang="nl-NL" dirty="0" smtClean="0"/>
              <a:t>Doen in de klas:</a:t>
            </a:r>
          </a:p>
          <a:p>
            <a:pPr marL="514350" indent="-514350">
              <a:buFont typeface="+mj-lt"/>
              <a:buAutoNum type="arabicPeriod"/>
            </a:pPr>
            <a:r>
              <a:rPr lang="nl-NL" dirty="0" smtClean="0"/>
              <a:t>Redeneren, bijvoorbeeld:</a:t>
            </a:r>
          </a:p>
          <a:p>
            <a:pPr marL="914400" lvl="1" indent="-514350">
              <a:buFont typeface="+mj-lt"/>
              <a:buAutoNum type="alphaLcParenR"/>
            </a:pPr>
            <a:r>
              <a:rPr lang="nl-NL" dirty="0" smtClean="0"/>
              <a:t>Concept cartoons, Next-Time-Questions</a:t>
            </a:r>
            <a:endParaRPr lang="nl-NL" dirty="0"/>
          </a:p>
          <a:p>
            <a:pPr marL="914400" lvl="1" indent="-514350">
              <a:buFont typeface="+mj-lt"/>
              <a:buAutoNum type="alphaLcParenR"/>
            </a:pPr>
            <a:r>
              <a:rPr lang="nl-NL" dirty="0" smtClean="0"/>
              <a:t>Begripsvragen in kleine groepjes, antwoorden goed formuleren, feedback regelen</a:t>
            </a:r>
          </a:p>
          <a:p>
            <a:pPr marL="914400" lvl="1" indent="-514350">
              <a:buFont typeface="+mj-lt"/>
              <a:buAutoNum type="alphaLcParenR"/>
            </a:pPr>
            <a:r>
              <a:rPr lang="nl-NL" dirty="0" smtClean="0"/>
              <a:t>Foute antwoorden verzamelen, anoniem presenteren en bespreken</a:t>
            </a:r>
          </a:p>
          <a:p>
            <a:pPr marL="914400" lvl="1" indent="-514350">
              <a:buFont typeface="+mj-lt"/>
              <a:buAutoNum type="alphaLcParenR"/>
            </a:pPr>
            <a:r>
              <a:rPr lang="nl-NL" dirty="0" smtClean="0"/>
              <a:t>Heen-en-weer gaan tussen representaties</a:t>
            </a:r>
          </a:p>
        </p:txBody>
      </p:sp>
    </p:spTree>
    <p:extLst>
      <p:ext uri="{BB962C8B-B14F-4D97-AF65-F5344CB8AC3E}">
        <p14:creationId xmlns:p14="http://schemas.microsoft.com/office/powerpoint/2010/main" val="3111103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Samenvatting 3</a:t>
            </a:r>
            <a:endParaRPr lang="nl-NL" dirty="0"/>
          </a:p>
        </p:txBody>
      </p:sp>
      <p:sp>
        <p:nvSpPr>
          <p:cNvPr id="3" name="Content Placeholder 2"/>
          <p:cNvSpPr>
            <a:spLocks noGrp="1"/>
          </p:cNvSpPr>
          <p:nvPr>
            <p:ph idx="1"/>
          </p:nvPr>
        </p:nvSpPr>
        <p:spPr/>
        <p:txBody>
          <a:bodyPr>
            <a:normAutofit fontScale="85000" lnSpcReduction="10000"/>
          </a:bodyPr>
          <a:lstStyle/>
          <a:p>
            <a:pPr marL="0" indent="0">
              <a:buNone/>
            </a:pPr>
            <a:r>
              <a:rPr lang="nl-NL" dirty="0" smtClean="0"/>
              <a:t>2. Doen af en toe ... DARTs ... Werken met tekst:</a:t>
            </a:r>
          </a:p>
          <a:p>
            <a:pPr marL="514350" indent="-514350">
              <a:buFont typeface="+mj-lt"/>
              <a:buAutoNum type="alphaLcParenR"/>
            </a:pPr>
            <a:r>
              <a:rPr lang="nl-NL" dirty="0" smtClean="0"/>
              <a:t>Highlighting, essentie aanwijzen, samenvatten</a:t>
            </a:r>
          </a:p>
          <a:p>
            <a:pPr marL="514350" indent="-514350">
              <a:buFont typeface="+mj-lt"/>
              <a:buAutoNum type="alphaLcParenR"/>
            </a:pPr>
            <a:r>
              <a:rPr lang="nl-NL" dirty="0" smtClean="0"/>
              <a:t>Ontbrekende woorden invullen</a:t>
            </a:r>
          </a:p>
          <a:p>
            <a:pPr marL="514350" indent="-514350">
              <a:buFont typeface="+mj-lt"/>
              <a:buAutoNum type="alphaLcParenR"/>
            </a:pPr>
            <a:r>
              <a:rPr lang="nl-NL" dirty="0" smtClean="0"/>
              <a:t>Vragen beantwoorden over theorie die niet is uitgelegd (dwingen tot theorie studie)</a:t>
            </a:r>
          </a:p>
          <a:p>
            <a:pPr marL="514350" indent="-514350">
              <a:buFont typeface="+mj-lt"/>
              <a:buAutoNum type="alphaLcParenR"/>
            </a:pPr>
            <a:r>
              <a:rPr lang="nl-NL" dirty="0" smtClean="0"/>
              <a:t>Tekst uiteenrafelen en structuur aangeven in kantlijn of kopjes</a:t>
            </a:r>
          </a:p>
          <a:p>
            <a:pPr marL="514350" indent="-514350">
              <a:buFont typeface="+mj-lt"/>
              <a:buAutoNum type="alphaLcParenR"/>
            </a:pPr>
            <a:r>
              <a:rPr lang="nl-NL" dirty="0" smtClean="0"/>
              <a:t>Tekst weergeven in andere representaties</a:t>
            </a:r>
          </a:p>
          <a:p>
            <a:pPr marL="514350" indent="-514350">
              <a:buFont typeface="+mj-lt"/>
              <a:buAutoNum type="alphaLcParenR"/>
            </a:pPr>
            <a:r>
              <a:rPr lang="nl-NL" dirty="0" smtClean="0"/>
              <a:t>Gehusselde zinnen van een uitleg op volgorde zetten</a:t>
            </a:r>
          </a:p>
          <a:p>
            <a:pPr marL="514350" indent="-514350">
              <a:buFont typeface="+mj-lt"/>
              <a:buAutoNum type="alphaLcParenR"/>
            </a:pPr>
            <a:r>
              <a:rPr lang="nl-NL" dirty="0" smtClean="0"/>
              <a:t>Slechte uitleg laten verbeteren</a:t>
            </a:r>
          </a:p>
          <a:p>
            <a:endParaRPr lang="nl-NL" dirty="0" smtClean="0"/>
          </a:p>
          <a:p>
            <a:pPr marL="0" indent="0">
              <a:buNone/>
            </a:pPr>
            <a:endParaRPr lang="nl-NL" dirty="0"/>
          </a:p>
        </p:txBody>
      </p:sp>
    </p:spTree>
    <p:extLst>
      <p:ext uri="{BB962C8B-B14F-4D97-AF65-F5344CB8AC3E}">
        <p14:creationId xmlns:p14="http://schemas.microsoft.com/office/powerpoint/2010/main" val="1973241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82751"/>
          </a:xfrm>
        </p:spPr>
        <p:txBody>
          <a:bodyPr>
            <a:normAutofit fontScale="90000"/>
          </a:bodyPr>
          <a:lstStyle/>
          <a:p>
            <a:r>
              <a:rPr lang="nl-NL" sz="3200" smtClean="0"/>
              <a:t/>
            </a:r>
            <a:br>
              <a:rPr lang="nl-NL" sz="3200" smtClean="0"/>
            </a:br>
            <a:r>
              <a:rPr lang="nl-NL" sz="3200" smtClean="0"/>
              <a:t>Vragen?</a:t>
            </a:r>
            <a:r>
              <a:rPr lang="nl-NL" sz="3200" dirty="0" smtClean="0"/>
              <a:t/>
            </a:r>
            <a:br>
              <a:rPr lang="nl-NL" sz="3200" dirty="0" smtClean="0"/>
            </a:br>
            <a:r>
              <a:rPr lang="nl-NL" sz="3200" dirty="0"/>
              <a:t/>
            </a:r>
            <a:br>
              <a:rPr lang="nl-NL" sz="3200" dirty="0"/>
            </a:br>
            <a:r>
              <a:rPr lang="nl-NL" sz="3200" dirty="0" smtClean="0"/>
              <a:t>Ed van den Berg</a:t>
            </a:r>
            <a:br>
              <a:rPr lang="nl-NL" sz="3200" dirty="0" smtClean="0"/>
            </a:br>
            <a:r>
              <a:rPr lang="nl-NL" sz="3200" dirty="0" smtClean="0"/>
              <a:t/>
            </a:r>
            <a:br>
              <a:rPr lang="nl-NL" sz="3200" dirty="0" smtClean="0"/>
            </a:br>
            <a:r>
              <a:rPr lang="nl-NL" sz="3200" dirty="0" smtClean="0"/>
              <a:t>e.berg@vu.nl</a:t>
            </a:r>
            <a:endParaRPr lang="nl-NL" sz="3200" dirty="0"/>
          </a:p>
        </p:txBody>
      </p:sp>
    </p:spTree>
    <p:extLst>
      <p:ext uri="{BB962C8B-B14F-4D97-AF65-F5344CB8AC3E}">
        <p14:creationId xmlns:p14="http://schemas.microsoft.com/office/powerpoint/2010/main" val="3484654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Demo</a:t>
            </a:r>
            <a:endParaRPr lang="nl-NL" dirty="0"/>
          </a:p>
        </p:txBody>
      </p:sp>
    </p:spTree>
    <p:extLst>
      <p:ext uri="{BB962C8B-B14F-4D97-AF65-F5344CB8AC3E}">
        <p14:creationId xmlns:p14="http://schemas.microsoft.com/office/powerpoint/2010/main" val="3167635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Zien</a:t>
            </a:r>
            <a:endParaRPr lang="nl-NL" dirty="0"/>
          </a:p>
        </p:txBody>
      </p:sp>
      <p:sp>
        <p:nvSpPr>
          <p:cNvPr id="3" name="Content Placeholder 2"/>
          <p:cNvSpPr>
            <a:spLocks noGrp="1"/>
          </p:cNvSpPr>
          <p:nvPr>
            <p:ph idx="1"/>
          </p:nvPr>
        </p:nvSpPr>
        <p:spPr/>
        <p:txBody>
          <a:bodyPr>
            <a:normAutofit fontScale="92500"/>
          </a:bodyPr>
          <a:lstStyle/>
          <a:p>
            <a:r>
              <a:rPr lang="nl-NL" dirty="0" smtClean="0"/>
              <a:t>Wanneer “zien”we een object? Als dat object lichtstralen verstrooit dus van richting verandert, o.a. richting ogen van de observator.</a:t>
            </a:r>
          </a:p>
          <a:p>
            <a:r>
              <a:rPr lang="nl-NL" b="1" dirty="0" smtClean="0"/>
              <a:t>Zonder water</a:t>
            </a:r>
            <a:r>
              <a:rPr lang="nl-NL" dirty="0" smtClean="0"/>
              <a:t>: bij de balletjes is er een overgang van licht naar water, de lichtstralen worden gereflecteerd of gebroken en verraden de aanwezigheid van de balletjes.</a:t>
            </a:r>
          </a:p>
          <a:p>
            <a:r>
              <a:rPr lang="nl-NL" b="1" dirty="0" smtClean="0"/>
              <a:t>Met water</a:t>
            </a:r>
            <a:r>
              <a:rPr lang="nl-NL" dirty="0" smtClean="0"/>
              <a:t>: nauwelijks reflectie, geen breking, lichtstralen gaan rechtdoor, balletjes onzichtbaar.</a:t>
            </a:r>
          </a:p>
        </p:txBody>
      </p:sp>
    </p:spTree>
    <p:extLst>
      <p:ext uri="{BB962C8B-B14F-4D97-AF65-F5344CB8AC3E}">
        <p14:creationId xmlns:p14="http://schemas.microsoft.com/office/powerpoint/2010/main" val="2292107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Zien</a:t>
            </a:r>
            <a:endParaRPr lang="nl-NL" dirty="0"/>
          </a:p>
        </p:txBody>
      </p:sp>
      <p:sp>
        <p:nvSpPr>
          <p:cNvPr id="3" name="Content Placeholder 2"/>
          <p:cNvSpPr>
            <a:spLocks noGrp="1"/>
          </p:cNvSpPr>
          <p:nvPr>
            <p:ph idx="1"/>
          </p:nvPr>
        </p:nvSpPr>
        <p:spPr/>
        <p:txBody>
          <a:bodyPr>
            <a:normAutofit/>
          </a:bodyPr>
          <a:lstStyle/>
          <a:p>
            <a:r>
              <a:rPr lang="nl-NL" b="1" dirty="0" smtClean="0"/>
              <a:t>Woorden</a:t>
            </a:r>
            <a:r>
              <a:rPr lang="nl-NL" dirty="0" smtClean="0"/>
              <a:t> in uitleg: “zien”, “lichtstralen”, “ogen”, “reflecteren”, “breken”, “richting veranderen</a:t>
            </a:r>
            <a:r>
              <a:rPr lang="nl-NL" dirty="0"/>
              <a:t>” </a:t>
            </a:r>
            <a:r>
              <a:rPr lang="nl-NL" dirty="0" smtClean="0"/>
              <a:t>, “</a:t>
            </a:r>
            <a:r>
              <a:rPr lang="nl-NL" dirty="0"/>
              <a:t>brekingsindex”, </a:t>
            </a:r>
            <a:endParaRPr lang="nl-NL" dirty="0" smtClean="0"/>
          </a:p>
          <a:p>
            <a:r>
              <a:rPr lang="nl-NL" b="1" dirty="0" smtClean="0"/>
              <a:t>Noodzakelijk voor begrip: </a:t>
            </a:r>
            <a:r>
              <a:rPr lang="nl-NL" dirty="0" smtClean="0"/>
              <a:t>vertalen van woorden in plaatjes en in een ruimtelijke voorstelling</a:t>
            </a:r>
          </a:p>
        </p:txBody>
      </p:sp>
    </p:spTree>
    <p:extLst>
      <p:ext uri="{BB962C8B-B14F-4D97-AF65-F5344CB8AC3E}">
        <p14:creationId xmlns:p14="http://schemas.microsoft.com/office/powerpoint/2010/main" val="3610589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gelballetjes</a:t>
            </a:r>
            <a:endParaRPr lang="nl-NL" dirty="0"/>
          </a:p>
        </p:txBody>
      </p:sp>
      <p:sp>
        <p:nvSpPr>
          <p:cNvPr id="3" name="Content Placeholder 2"/>
          <p:cNvSpPr>
            <a:spLocks noGrp="1"/>
          </p:cNvSpPr>
          <p:nvPr>
            <p:ph idx="1"/>
          </p:nvPr>
        </p:nvSpPr>
        <p:spPr>
          <a:xfrm>
            <a:off x="467544" y="3717032"/>
            <a:ext cx="8229600" cy="2841179"/>
          </a:xfrm>
        </p:spPr>
        <p:txBody>
          <a:bodyPr/>
          <a:lstStyle/>
          <a:p>
            <a:r>
              <a:rPr lang="nl-NL" dirty="0" smtClean="0"/>
              <a:t>Bestellen van </a:t>
            </a:r>
            <a:r>
              <a:rPr lang="nl-NL" dirty="0" smtClean="0">
                <a:solidFill>
                  <a:srgbClr val="FFFF00"/>
                </a:solidFill>
              </a:rPr>
              <a:t>www.gelballetjes.nl</a:t>
            </a:r>
          </a:p>
          <a:p>
            <a:r>
              <a:rPr lang="nl-NL" dirty="0" smtClean="0"/>
              <a:t>Kosten Euro 0,99 + verzendkosten.</a:t>
            </a:r>
          </a:p>
          <a:p>
            <a:r>
              <a:rPr lang="nl-NL" dirty="0" smtClean="0"/>
              <a:t>Transparant maar ook in 13 kleuren beschikbaar.</a:t>
            </a:r>
          </a:p>
          <a:p>
            <a:endParaRPr lang="nl-NL"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38" y="2271433"/>
            <a:ext cx="3841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331640" y="1484784"/>
            <a:ext cx="1728192" cy="1464295"/>
            <a:chOff x="1331640" y="1484784"/>
            <a:chExt cx="1728192" cy="1464295"/>
          </a:xfrm>
        </p:grpSpPr>
        <p:cxnSp>
          <p:nvCxnSpPr>
            <p:cNvPr id="5" name="Straight Connector 4"/>
            <p:cNvCxnSpPr/>
            <p:nvPr/>
          </p:nvCxnSpPr>
          <p:spPr>
            <a:xfrm>
              <a:off x="1331640" y="1484784"/>
              <a:ext cx="0" cy="1440160"/>
            </a:xfrm>
            <a:prstGeom prst="line">
              <a:avLst/>
            </a:prstGeom>
            <a:ln w="28575"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31640" y="2924944"/>
              <a:ext cx="1728192" cy="0"/>
            </a:xfrm>
            <a:prstGeom prst="line">
              <a:avLst/>
            </a:prstGeom>
            <a:ln w="28575"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59832" y="1484784"/>
              <a:ext cx="0" cy="1440160"/>
            </a:xfrm>
            <a:prstGeom prst="line">
              <a:avLst/>
            </a:prstGeom>
            <a:ln w="28575"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475656" y="2564904"/>
              <a:ext cx="360040"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51" y="2540769"/>
              <a:ext cx="3841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608" y="2271434"/>
              <a:ext cx="3841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564904"/>
              <a:ext cx="38417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p:nvCxnSpPr>
          <p:spPr>
            <a:xfrm>
              <a:off x="1763688" y="1484784"/>
              <a:ext cx="0" cy="864096"/>
            </a:xfrm>
            <a:prstGeom prst="line">
              <a:avLst/>
            </a:prstGeom>
            <a:ln w="19050" cmpd="sng">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2227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92897"/>
            <a:ext cx="7772400" cy="936104"/>
          </a:xfrm>
        </p:spPr>
        <p:txBody>
          <a:bodyPr>
            <a:normAutofit/>
          </a:bodyPr>
          <a:lstStyle/>
          <a:p>
            <a:pPr algn="ctr"/>
            <a:r>
              <a:rPr lang="nl-NL" dirty="0" smtClean="0"/>
              <a:t>Taal in examenprogramma</a:t>
            </a:r>
            <a:endParaRPr lang="nl-NL" dirty="0"/>
          </a:p>
        </p:txBody>
      </p:sp>
    </p:spTree>
    <p:extLst>
      <p:ext uri="{BB962C8B-B14F-4D97-AF65-F5344CB8AC3E}">
        <p14:creationId xmlns:p14="http://schemas.microsoft.com/office/powerpoint/2010/main" val="87251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Taal en examenprogramma</a:t>
            </a:r>
            <a:endParaRPr lang="nl-NL"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marL="0" indent="0">
              <a:buNone/>
            </a:pPr>
            <a:r>
              <a:rPr lang="nl-NL" sz="3100" b="1" dirty="0" err="1"/>
              <a:t>Subdomein</a:t>
            </a:r>
            <a:r>
              <a:rPr lang="nl-NL" sz="3100" b="1" dirty="0"/>
              <a:t> A2: Communiceren</a:t>
            </a:r>
          </a:p>
          <a:p>
            <a:pPr marL="0" indent="0">
              <a:buNone/>
            </a:pPr>
            <a:r>
              <a:rPr lang="nl-NL" dirty="0" smtClean="0"/>
              <a:t>2</a:t>
            </a:r>
            <a:r>
              <a:rPr lang="nl-NL" dirty="0"/>
              <a:t>. De kandidaat kan adequaat schriftelijk, mondeling en digitaal in het </a:t>
            </a:r>
            <a:r>
              <a:rPr lang="nl-NL" dirty="0" smtClean="0"/>
              <a:t>publieke domein </a:t>
            </a:r>
            <a:r>
              <a:rPr lang="nl-NL" dirty="0"/>
              <a:t>communiceren over onderwerpen uit het </a:t>
            </a:r>
            <a:r>
              <a:rPr lang="nl-NL" dirty="0" smtClean="0"/>
              <a:t>desbetreffende </a:t>
            </a:r>
            <a:r>
              <a:rPr lang="nl-NL" dirty="0"/>
              <a:t>vakgebied</a:t>
            </a:r>
            <a:r>
              <a:rPr lang="nl-NL" dirty="0" smtClean="0"/>
              <a:t>.</a:t>
            </a:r>
          </a:p>
          <a:p>
            <a:pPr marL="0" indent="0">
              <a:buNone/>
            </a:pPr>
            <a:endParaRPr lang="nl-NL" b="1" dirty="0" smtClean="0"/>
          </a:p>
          <a:p>
            <a:pPr marL="0" indent="0">
              <a:buNone/>
            </a:pPr>
            <a:r>
              <a:rPr lang="nl-NL" b="1" dirty="0" err="1" smtClean="0"/>
              <a:t>Subdomein</a:t>
            </a:r>
            <a:r>
              <a:rPr lang="nl-NL" b="1" dirty="0" smtClean="0"/>
              <a:t> </a:t>
            </a:r>
            <a:r>
              <a:rPr lang="nl-NL" b="1" dirty="0"/>
              <a:t>A9: Waarderen en oordelen</a:t>
            </a:r>
          </a:p>
          <a:p>
            <a:pPr marL="0" indent="0">
              <a:buNone/>
            </a:pPr>
            <a:r>
              <a:rPr lang="nl-NL" dirty="0"/>
              <a:t>9. De kandidaat kan in contexten een beargumenteerd oordeel geven over </a:t>
            </a:r>
            <a:r>
              <a:rPr lang="nl-NL" dirty="0" smtClean="0"/>
              <a:t>een situatie </a:t>
            </a:r>
            <a:r>
              <a:rPr lang="nl-NL" dirty="0"/>
              <a:t>in de natuur of een technische toepassing, en daarin </a:t>
            </a:r>
            <a:r>
              <a:rPr lang="nl-NL" dirty="0" smtClean="0"/>
              <a:t>onderscheid maken </a:t>
            </a:r>
            <a:r>
              <a:rPr lang="nl-NL" dirty="0"/>
              <a:t>tussen wetenschappelijke argumenten, normatieve </a:t>
            </a:r>
            <a:r>
              <a:rPr lang="nl-NL" dirty="0" smtClean="0"/>
              <a:t>maatschappelijke overwegingen </a:t>
            </a:r>
            <a:r>
              <a:rPr lang="nl-NL" dirty="0"/>
              <a:t>en persoonlijke opvattingen</a:t>
            </a:r>
            <a:r>
              <a:rPr lang="nl-NL" dirty="0" smtClean="0"/>
              <a:t>.</a:t>
            </a:r>
          </a:p>
          <a:p>
            <a:pPr marL="0" indent="0">
              <a:buNone/>
            </a:pPr>
            <a:endParaRPr lang="nl-NL" b="1" dirty="0" smtClean="0"/>
          </a:p>
          <a:p>
            <a:pPr marL="0" indent="0">
              <a:buNone/>
            </a:pPr>
            <a:r>
              <a:rPr lang="nl-NL" b="1" dirty="0" err="1" smtClean="0"/>
              <a:t>Subdomein</a:t>
            </a:r>
            <a:r>
              <a:rPr lang="nl-NL" b="1" dirty="0" smtClean="0"/>
              <a:t> </a:t>
            </a:r>
            <a:r>
              <a:rPr lang="nl-NL" b="1" dirty="0"/>
              <a:t>A13: Vaktaal</a:t>
            </a:r>
          </a:p>
          <a:p>
            <a:pPr marL="0" indent="0">
              <a:buNone/>
            </a:pPr>
            <a:r>
              <a:rPr lang="nl-NL" dirty="0"/>
              <a:t>13. De kandidaat kan de specifieke vaktaal en vakterminologie interpreteren </a:t>
            </a:r>
            <a:r>
              <a:rPr lang="nl-NL" dirty="0" smtClean="0"/>
              <a:t>en produceren</a:t>
            </a:r>
            <a:r>
              <a:rPr lang="nl-NL" dirty="0"/>
              <a:t>, waaronder formuletaal, conventies en notaties.</a:t>
            </a:r>
          </a:p>
        </p:txBody>
      </p:sp>
    </p:spTree>
    <p:extLst>
      <p:ext uri="{BB962C8B-B14F-4D97-AF65-F5344CB8AC3E}">
        <p14:creationId xmlns:p14="http://schemas.microsoft.com/office/powerpoint/2010/main" val="2037903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mpd="sng">
          <a:solidFill>
            <a:srgbClr val="FFFF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3099</TotalTime>
  <Words>2663</Words>
  <Application>Microsoft Office PowerPoint</Application>
  <PresentationFormat>On-screen Show (4:3)</PresentationFormat>
  <Paragraphs>215</Paragraphs>
  <Slides>36</Slides>
  <Notes>29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Natuurkunde leren is .... leren vertalen tussen representaties, hoe leer je dat?</vt:lpstr>
      <vt:lpstr>Voorspel</vt:lpstr>
      <vt:lpstr>PowerPoint Presentation</vt:lpstr>
      <vt:lpstr>Demo</vt:lpstr>
      <vt:lpstr>Zien</vt:lpstr>
      <vt:lpstr>Zien</vt:lpstr>
      <vt:lpstr>gelballetjes</vt:lpstr>
      <vt:lpstr>Taal in examenprogramma</vt:lpstr>
      <vt:lpstr>Taal en examenprogramma</vt:lpstr>
      <vt:lpstr>Consequenties</vt:lpstr>
      <vt:lpstr>Film: Vallen</vt:lpstr>
      <vt:lpstr>Redeneren met begrippen</vt:lpstr>
      <vt:lpstr>Enkele Opmerkingen over taal</vt:lpstr>
      <vt:lpstr>Taal en Denken</vt:lpstr>
      <vt:lpstr>Talige versus niet-talige opslag van natuurkunde in de brein</vt:lpstr>
      <vt:lpstr>Faraday: communiceren van ontdekking</vt:lpstr>
      <vt:lpstr>De aard van taal</vt:lpstr>
      <vt:lpstr>Natuurkunde taal en fossielen van denken (Sutton)</vt:lpstr>
      <vt:lpstr>Warmte in leerboeken</vt:lpstr>
      <vt:lpstr>Representaties</vt:lpstr>
      <vt:lpstr>Representaties</vt:lpstr>
      <vt:lpstr>Representaties van een schakeling</vt:lpstr>
      <vt:lpstr>PowerPoint Presentation</vt:lpstr>
      <vt:lpstr>“Verklaringen” in representaties</vt:lpstr>
      <vt:lpstr>Heen-en-weer denken (“vertalen”) tussen representaties</vt:lpstr>
      <vt:lpstr>Heen-en-weer denken (“vertalen”) tussen representaties</vt:lpstr>
      <vt:lpstr>Vier representaties: verwarmen van pan + water .....  Vertalen tussen 4 representaties</vt:lpstr>
      <vt:lpstr>“Vertalen” leidt onverwacht tot begrip</vt:lpstr>
      <vt:lpstr>Energie PhET </vt:lpstr>
      <vt:lpstr>Oefeningen met taal</vt:lpstr>
      <vt:lpstr>DARTS: Directed Activities Related to TextS</vt:lpstr>
      <vt:lpstr>Oefenen in Redeneren</vt:lpstr>
      <vt:lpstr>Samenvatting 1</vt:lpstr>
      <vt:lpstr>Samenvatting 2</vt:lpstr>
      <vt:lpstr>Samenvatting 3</vt:lpstr>
      <vt:lpstr> Vragen?  Ed van den Berg  e.berg@vu.nl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Natuurkunde leren is .... leren vertalen tussen representaties, hoe leer je dat?</dc:title>
  <dc:creator>Reviewer</dc:creator>
  <cp:lastModifiedBy>Reviewer</cp:lastModifiedBy>
  <cp:revision>139</cp:revision>
  <cp:lastPrinted>2014-12-11T13:04:08Z</cp:lastPrinted>
  <dcterms:created xsi:type="dcterms:W3CDTF">2014-10-16T11:55:13Z</dcterms:created>
  <dcterms:modified xsi:type="dcterms:W3CDTF">2014-12-15T21:39:44Z</dcterms:modified>
</cp:coreProperties>
</file>